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660" r:id="rId1"/>
  </p:sldMasterIdLst>
  <p:notesMasterIdLst>
    <p:notesMasterId r:id="rId3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91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9" r:id="rId29"/>
    <p:sldId id="283" r:id="rId30"/>
    <p:sldId id="284" r:id="rId31"/>
    <p:sldId id="285" r:id="rId32"/>
    <p:sldId id="286" r:id="rId33"/>
    <p:sldId id="287" r:id="rId34"/>
    <p:sldId id="288" r:id="rId35"/>
    <p:sldId id="290" r:id="rId36"/>
  </p:sldIdLst>
  <p:sldSz cx="18291175" cy="10290175"/>
  <p:notesSz cx="6858000" cy="9144000"/>
  <p:defaultTextStyle>
    <a:defPPr>
      <a:defRPr lang="en-US"/>
    </a:defPPr>
    <a:lvl1pPr marL="0" algn="l" defTabSz="1829166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583" algn="l" defTabSz="1829166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9166" algn="l" defTabSz="1829166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3749" algn="l" defTabSz="1829166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8332" algn="l" defTabSz="1829166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2914" algn="l" defTabSz="1829166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7497" algn="l" defTabSz="1829166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402080" algn="l" defTabSz="1829166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6663" algn="l" defTabSz="1829166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900"/>
    <a:srgbClr val="FFFFFF"/>
    <a:srgbClr val="007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Style léger 2 - Accentuation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B4B98B0-60AC-42C2-AFA5-B58CD77FA1E5}" styleName="Style léger 1 - Accentuation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27F97BB-C833-4FB7-BDE5-3F7075034690}" styleName="Style à thème 2 - Accentuation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588" autoAdjust="0"/>
    <p:restoredTop sz="94660" autoAdjust="0"/>
  </p:normalViewPr>
  <p:slideViewPr>
    <p:cSldViewPr>
      <p:cViewPr varScale="1">
        <p:scale>
          <a:sx n="49" d="100"/>
          <a:sy n="49" d="100"/>
        </p:scale>
        <p:origin x="-576" y="-102"/>
      </p:cViewPr>
      <p:guideLst>
        <p:guide orient="horz" pos="3241"/>
        <p:guide pos="5761"/>
      </p:guideLst>
    </p:cSldViewPr>
  </p:slideViewPr>
  <p:outlineViewPr>
    <p:cViewPr>
      <p:scale>
        <a:sx n="33" d="100"/>
        <a:sy n="33" d="100"/>
      </p:scale>
      <p:origin x="0" y="278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2F6D59-967B-4C38-8F56-06113FE21CA1}" type="datetimeFigureOut">
              <a:rPr lang="en-US" smtClean="0"/>
              <a:t>7/20/2014</a:t>
            </a:fld>
            <a:endParaRPr lang="en-US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D8336F-6BCD-4FCF-9783-AA4034950C5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5127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829166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914583" algn="l" defTabSz="1829166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829166" algn="l" defTabSz="1829166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2743749" algn="l" defTabSz="1829166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3658332" algn="l" defTabSz="1829166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4572914" algn="l" defTabSz="1829166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7497" algn="l" defTabSz="1829166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402080" algn="l" defTabSz="1829166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6663" algn="l" defTabSz="1829166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371838" y="3196625"/>
            <a:ext cx="15547499" cy="2205719"/>
          </a:xfrm>
        </p:spPr>
        <p:txBody>
          <a:bodyPr>
            <a:normAutofit/>
          </a:bodyPr>
          <a:lstStyle>
            <a:lvl1pPr algn="ctr">
              <a:defRPr sz="8800" b="0"/>
            </a:lvl1pPr>
          </a:lstStyle>
          <a:p>
            <a:r>
              <a:rPr lang="fr-FR" noProof="0" smtClean="0"/>
              <a:t>Modifiez le style du titre</a:t>
            </a:r>
            <a:endParaRPr lang="en-US" noProof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2743676" y="5831099"/>
            <a:ext cx="12803823" cy="2629711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9145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8291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7437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6583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5729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54874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6402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73166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noProof="0" smtClean="0"/>
              <a:t>Modifiez le style des sous-titres du masque</a:t>
            </a:r>
            <a:endParaRPr lang="en-US" noProof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F4161-969C-41E1-97B5-F8BAC7FB796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144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noProof="0" smtClean="0"/>
              <a:t>Modifiez le style du titre</a:t>
            </a:r>
            <a:endParaRPr lang="en-US" noProof="0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noProof="0" smtClean="0"/>
              <a:t>Modifiez les styles du texte du masque</a:t>
            </a:r>
          </a:p>
          <a:p>
            <a:pPr lvl="1"/>
            <a:r>
              <a:rPr lang="fr-FR" noProof="0" smtClean="0"/>
              <a:t>Deuxième niveau</a:t>
            </a:r>
          </a:p>
          <a:p>
            <a:pPr lvl="2"/>
            <a:r>
              <a:rPr lang="fr-FR" noProof="0" smtClean="0"/>
              <a:t>Troisième niveau</a:t>
            </a:r>
          </a:p>
          <a:p>
            <a:pPr lvl="3"/>
            <a:r>
              <a:rPr lang="fr-FR" noProof="0" smtClean="0"/>
              <a:t>Quatrième niveau</a:t>
            </a:r>
          </a:p>
          <a:p>
            <a:pPr lvl="4"/>
            <a:r>
              <a:rPr lang="fr-FR" noProof="0" smtClean="0"/>
              <a:t>Cinquième niveau</a:t>
            </a:r>
            <a:endParaRPr lang="en-US" noProof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F4161-969C-41E1-97B5-F8BAC7FB796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082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13261102" y="412085"/>
            <a:ext cx="4115514" cy="8779997"/>
          </a:xfrm>
        </p:spPr>
        <p:txBody>
          <a:bodyPr vert="eaVert"/>
          <a:lstStyle/>
          <a:p>
            <a:r>
              <a:rPr lang="fr-FR" noProof="0" smtClean="0"/>
              <a:t>Modifiez le style du titre</a:t>
            </a:r>
            <a:endParaRPr lang="en-US" noProof="0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914559" y="412085"/>
            <a:ext cx="12041690" cy="8779997"/>
          </a:xfrm>
        </p:spPr>
        <p:txBody>
          <a:bodyPr vert="eaVert"/>
          <a:lstStyle/>
          <a:p>
            <a:pPr lvl="0"/>
            <a:r>
              <a:rPr lang="fr-FR" noProof="0" smtClean="0"/>
              <a:t>Modifiez les styles du texte du masque</a:t>
            </a:r>
          </a:p>
          <a:p>
            <a:pPr lvl="1"/>
            <a:r>
              <a:rPr lang="fr-FR" noProof="0" smtClean="0"/>
              <a:t>Deuxième niveau</a:t>
            </a:r>
          </a:p>
          <a:p>
            <a:pPr lvl="2"/>
            <a:r>
              <a:rPr lang="fr-FR" noProof="0" smtClean="0"/>
              <a:t>Troisième niveau</a:t>
            </a:r>
          </a:p>
          <a:p>
            <a:pPr lvl="3"/>
            <a:r>
              <a:rPr lang="fr-FR" noProof="0" smtClean="0"/>
              <a:t>Quatrième niveau</a:t>
            </a:r>
          </a:p>
          <a:p>
            <a:pPr lvl="4"/>
            <a:r>
              <a:rPr lang="fr-FR" noProof="0" smtClean="0"/>
              <a:t>Cinquième niveau</a:t>
            </a:r>
            <a:endParaRPr lang="en-US" noProof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F4161-969C-41E1-97B5-F8BAC7FB796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838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371838" y="3587644"/>
            <a:ext cx="15547499" cy="2205719"/>
          </a:xfrm>
        </p:spPr>
        <p:txBody>
          <a:bodyPr>
            <a:normAutofit/>
          </a:bodyPr>
          <a:lstStyle>
            <a:lvl1pPr algn="ctr">
              <a:defRPr sz="8000" b="0" i="0">
                <a:effectLst/>
              </a:defRPr>
            </a:lvl1pPr>
          </a:lstStyle>
          <a:p>
            <a:r>
              <a:rPr lang="fr-FR" noProof="0" smtClean="0"/>
              <a:t>Modifiez le style du titre</a:t>
            </a:r>
            <a:endParaRPr lang="en-US" noProof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2743676" y="5831099"/>
            <a:ext cx="12803823" cy="2629711"/>
          </a:xfrm>
        </p:spPr>
        <p:txBody>
          <a:bodyPr>
            <a:normAutofit/>
          </a:bodyPr>
          <a:lstStyle>
            <a:lvl1pPr marL="0" indent="0" algn="ctr">
              <a:buNone/>
              <a:defRPr sz="5600">
                <a:solidFill>
                  <a:schemeClr val="tx1">
                    <a:tint val="75000"/>
                  </a:schemeClr>
                </a:solidFill>
              </a:defRPr>
            </a:lvl1pPr>
            <a:lvl2pPr marL="9145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8291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7437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6583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5729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54874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6402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73166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noProof="0" smtClean="0"/>
              <a:t>Modifiez le style des sous-titres du masque</a:t>
            </a:r>
            <a:endParaRPr lang="en-US" noProof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F4161-969C-41E1-97B5-F8BAC7FB796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56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noProof="0" smtClean="0"/>
              <a:t>Modifiez le style du titre</a:t>
            </a:r>
            <a:endParaRPr lang="en-US" noProof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noProof="0" smtClean="0"/>
              <a:t>Modifiez les styles du texte du masque</a:t>
            </a:r>
          </a:p>
          <a:p>
            <a:pPr lvl="1"/>
            <a:r>
              <a:rPr lang="fr-FR" noProof="0" smtClean="0"/>
              <a:t>Deuxième niveau</a:t>
            </a:r>
          </a:p>
          <a:p>
            <a:pPr lvl="2"/>
            <a:r>
              <a:rPr lang="fr-FR" noProof="0" smtClean="0"/>
              <a:t>Troisième niveau</a:t>
            </a:r>
          </a:p>
          <a:p>
            <a:pPr lvl="3"/>
            <a:r>
              <a:rPr lang="fr-FR" noProof="0" smtClean="0"/>
              <a:t>Quatrième niveau</a:t>
            </a:r>
          </a:p>
          <a:p>
            <a:pPr lvl="4"/>
            <a:r>
              <a:rPr lang="fr-FR" noProof="0" smtClean="0"/>
              <a:t>Cinquième niveau</a:t>
            </a:r>
            <a:endParaRPr lang="en-US" noProof="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F4161-969C-41E1-97B5-F8BAC7FB796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824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noProof="0" smtClean="0"/>
              <a:t>Modifiez le style du titre</a:t>
            </a:r>
            <a:endParaRPr lang="en-US" noProof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914559" y="2401043"/>
            <a:ext cx="8078602" cy="6791039"/>
          </a:xfrm>
        </p:spPr>
        <p:txBody>
          <a:bodyPr/>
          <a:lstStyle>
            <a:lvl1pPr>
              <a:defRPr sz="5600"/>
            </a:lvl1pPr>
            <a:lvl2pPr>
              <a:defRPr sz="4800"/>
            </a:lvl2pPr>
            <a:lvl3pPr>
              <a:defRPr sz="4000"/>
            </a:lvl3pPr>
            <a:lvl4pPr>
              <a:defRPr sz="3600"/>
            </a:lvl4pPr>
            <a:lvl5pPr>
              <a:defRPr sz="3600"/>
            </a:lvl5pPr>
            <a:lvl6pPr>
              <a:defRPr sz="3600"/>
            </a:lvl6pPr>
            <a:lvl7pPr>
              <a:defRPr sz="3600"/>
            </a:lvl7pPr>
            <a:lvl8pPr>
              <a:defRPr sz="3600"/>
            </a:lvl8pPr>
            <a:lvl9pPr>
              <a:defRPr sz="3600"/>
            </a:lvl9pPr>
          </a:lstStyle>
          <a:p>
            <a:pPr lvl="0"/>
            <a:r>
              <a:rPr lang="fr-FR" noProof="0" smtClean="0"/>
              <a:t>Modifiez les styles du texte du masque</a:t>
            </a:r>
          </a:p>
          <a:p>
            <a:pPr lvl="1"/>
            <a:r>
              <a:rPr lang="fr-FR" noProof="0" smtClean="0"/>
              <a:t>Deuxième niveau</a:t>
            </a:r>
          </a:p>
          <a:p>
            <a:pPr lvl="2"/>
            <a:r>
              <a:rPr lang="fr-FR" noProof="0" smtClean="0"/>
              <a:t>Troisième niveau</a:t>
            </a:r>
          </a:p>
          <a:p>
            <a:pPr lvl="3"/>
            <a:r>
              <a:rPr lang="fr-FR" noProof="0" smtClean="0"/>
              <a:t>Quatrième niveau</a:t>
            </a:r>
          </a:p>
          <a:p>
            <a:pPr lvl="4"/>
            <a:r>
              <a:rPr lang="fr-FR" noProof="0" smtClean="0"/>
              <a:t>Cinquième niveau</a:t>
            </a:r>
            <a:endParaRPr lang="en-US" noProof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9298014" y="2401043"/>
            <a:ext cx="8078602" cy="6791039"/>
          </a:xfrm>
        </p:spPr>
        <p:txBody>
          <a:bodyPr/>
          <a:lstStyle>
            <a:lvl1pPr>
              <a:defRPr sz="5600"/>
            </a:lvl1pPr>
            <a:lvl2pPr>
              <a:defRPr sz="4800"/>
            </a:lvl2pPr>
            <a:lvl3pPr>
              <a:defRPr sz="4000"/>
            </a:lvl3pPr>
            <a:lvl4pPr>
              <a:defRPr sz="3600"/>
            </a:lvl4pPr>
            <a:lvl5pPr>
              <a:defRPr sz="3600"/>
            </a:lvl5pPr>
            <a:lvl6pPr>
              <a:defRPr sz="3600"/>
            </a:lvl6pPr>
            <a:lvl7pPr>
              <a:defRPr sz="3600"/>
            </a:lvl7pPr>
            <a:lvl8pPr>
              <a:defRPr sz="3600"/>
            </a:lvl8pPr>
            <a:lvl9pPr>
              <a:defRPr sz="3600"/>
            </a:lvl9pPr>
          </a:lstStyle>
          <a:p>
            <a:pPr lvl="0"/>
            <a:r>
              <a:rPr lang="fr-FR" noProof="0" smtClean="0"/>
              <a:t>Modifiez les styles du texte du masque</a:t>
            </a:r>
          </a:p>
          <a:p>
            <a:pPr lvl="1"/>
            <a:r>
              <a:rPr lang="fr-FR" noProof="0" smtClean="0"/>
              <a:t>Deuxième niveau</a:t>
            </a:r>
          </a:p>
          <a:p>
            <a:pPr lvl="2"/>
            <a:r>
              <a:rPr lang="fr-FR" noProof="0" smtClean="0"/>
              <a:t>Troisième niveau</a:t>
            </a:r>
          </a:p>
          <a:p>
            <a:pPr lvl="3"/>
            <a:r>
              <a:rPr lang="fr-FR" noProof="0" smtClean="0"/>
              <a:t>Quatrième niveau</a:t>
            </a:r>
          </a:p>
          <a:p>
            <a:pPr lvl="4"/>
            <a:r>
              <a:rPr lang="fr-FR" noProof="0" smtClean="0"/>
              <a:t>Cinquième niveau</a:t>
            </a:r>
            <a:endParaRPr lang="en-US" noProof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F4161-969C-41E1-97B5-F8BAC7FB796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421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14559" y="391093"/>
            <a:ext cx="16462058" cy="1412316"/>
          </a:xfrm>
        </p:spPr>
        <p:txBody>
          <a:bodyPr/>
          <a:lstStyle>
            <a:lvl1pPr>
              <a:defRPr/>
            </a:lvl1pPr>
          </a:lstStyle>
          <a:p>
            <a:r>
              <a:rPr lang="fr-FR" dirty="0" smtClean="0"/>
              <a:t>Modifiez le style du titre</a:t>
            </a:r>
            <a:endParaRPr lang="en-US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914559" y="2303381"/>
            <a:ext cx="8081779" cy="959940"/>
          </a:xfrm>
        </p:spPr>
        <p:txBody>
          <a:bodyPr anchor="b">
            <a:noAutofit/>
          </a:bodyPr>
          <a:lstStyle>
            <a:lvl1pPr marL="0" indent="0">
              <a:buNone/>
              <a:defRPr sz="4800" b="0" i="0">
                <a:effectLst/>
              </a:defRPr>
            </a:lvl1pPr>
            <a:lvl2pPr marL="914583" indent="0">
              <a:buNone/>
              <a:defRPr sz="4000" b="1"/>
            </a:lvl2pPr>
            <a:lvl3pPr marL="1829166" indent="0">
              <a:buNone/>
              <a:defRPr sz="3600" b="1"/>
            </a:lvl3pPr>
            <a:lvl4pPr marL="2743749" indent="0">
              <a:buNone/>
              <a:defRPr sz="3200" b="1"/>
            </a:lvl4pPr>
            <a:lvl5pPr marL="3658332" indent="0">
              <a:buNone/>
              <a:defRPr sz="3200" b="1"/>
            </a:lvl5pPr>
            <a:lvl6pPr marL="4572914" indent="0">
              <a:buNone/>
              <a:defRPr sz="3200" b="1"/>
            </a:lvl6pPr>
            <a:lvl7pPr marL="5487497" indent="0">
              <a:buNone/>
              <a:defRPr sz="3200" b="1"/>
            </a:lvl7pPr>
            <a:lvl8pPr marL="6402080" indent="0">
              <a:buNone/>
              <a:defRPr sz="3200" b="1"/>
            </a:lvl8pPr>
            <a:lvl9pPr marL="7316663" indent="0">
              <a:buNone/>
              <a:defRPr sz="3200" b="1"/>
            </a:lvl9pPr>
          </a:lstStyle>
          <a:p>
            <a:pPr lvl="0"/>
            <a:r>
              <a:rPr lang="fr-FR" dirty="0" smtClean="0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914559" y="3263319"/>
            <a:ext cx="8081779" cy="5928761"/>
          </a:xfrm>
        </p:spPr>
        <p:txBody>
          <a:bodyPr/>
          <a:lstStyle>
            <a:lvl1pPr>
              <a:defRPr sz="4800"/>
            </a:lvl1pPr>
            <a:lvl2pPr>
              <a:defRPr sz="4000"/>
            </a:lvl2pPr>
            <a:lvl3pPr>
              <a:defRPr sz="3600"/>
            </a:lvl3pPr>
            <a:lvl4pPr>
              <a:defRPr sz="3200"/>
            </a:lvl4pPr>
            <a:lvl5pPr>
              <a:defRPr sz="3200"/>
            </a:lvl5pPr>
            <a:lvl6pPr>
              <a:defRPr sz="3200"/>
            </a:lvl6pPr>
            <a:lvl7pPr>
              <a:defRPr sz="3200"/>
            </a:lvl7pPr>
            <a:lvl8pPr>
              <a:defRPr sz="3200"/>
            </a:lvl8pPr>
            <a:lvl9pPr>
              <a:defRPr sz="3200"/>
            </a:lvl9pPr>
          </a:lstStyle>
          <a:p>
            <a:pPr lvl="0"/>
            <a:r>
              <a:rPr lang="fr-FR" dirty="0" smtClean="0"/>
              <a:t>Modifiez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en-US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9291666" y="2303381"/>
            <a:ext cx="8084953" cy="959940"/>
          </a:xfrm>
        </p:spPr>
        <p:txBody>
          <a:bodyPr anchor="b">
            <a:noAutofit/>
          </a:bodyPr>
          <a:lstStyle>
            <a:lvl1pPr marL="0" indent="0">
              <a:buNone/>
              <a:defRPr sz="4800" b="0" i="0">
                <a:effectLst/>
              </a:defRPr>
            </a:lvl1pPr>
            <a:lvl2pPr marL="914583" indent="0">
              <a:buNone/>
              <a:defRPr sz="4000" b="1"/>
            </a:lvl2pPr>
            <a:lvl3pPr marL="1829166" indent="0">
              <a:buNone/>
              <a:defRPr sz="3600" b="1"/>
            </a:lvl3pPr>
            <a:lvl4pPr marL="2743749" indent="0">
              <a:buNone/>
              <a:defRPr sz="3200" b="1"/>
            </a:lvl4pPr>
            <a:lvl5pPr marL="3658332" indent="0">
              <a:buNone/>
              <a:defRPr sz="3200" b="1"/>
            </a:lvl5pPr>
            <a:lvl6pPr marL="4572914" indent="0">
              <a:buNone/>
              <a:defRPr sz="3200" b="1"/>
            </a:lvl6pPr>
            <a:lvl7pPr marL="5487497" indent="0">
              <a:buNone/>
              <a:defRPr sz="3200" b="1"/>
            </a:lvl7pPr>
            <a:lvl8pPr marL="6402080" indent="0">
              <a:buNone/>
              <a:defRPr sz="3200" b="1"/>
            </a:lvl8pPr>
            <a:lvl9pPr marL="7316663" indent="0">
              <a:buNone/>
              <a:defRPr sz="32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9291666" y="3263319"/>
            <a:ext cx="8084953" cy="5928761"/>
          </a:xfrm>
        </p:spPr>
        <p:txBody>
          <a:bodyPr/>
          <a:lstStyle>
            <a:lvl1pPr>
              <a:defRPr sz="4800"/>
            </a:lvl1pPr>
            <a:lvl2pPr>
              <a:defRPr sz="4000"/>
            </a:lvl2pPr>
            <a:lvl3pPr>
              <a:defRPr sz="3600"/>
            </a:lvl3pPr>
            <a:lvl4pPr>
              <a:defRPr sz="3200"/>
            </a:lvl4pPr>
            <a:lvl5pPr>
              <a:defRPr sz="3200"/>
            </a:lvl5pPr>
            <a:lvl6pPr>
              <a:defRPr sz="3200"/>
            </a:lvl6pPr>
            <a:lvl7pPr>
              <a:defRPr sz="3200"/>
            </a:lvl7pPr>
            <a:lvl8pPr>
              <a:defRPr sz="3200"/>
            </a:lvl8pPr>
            <a:lvl9pPr>
              <a:defRPr sz="32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>
          <a:xfrm>
            <a:off x="13806638" y="9565782"/>
            <a:ext cx="4267941" cy="547857"/>
          </a:xfrm>
        </p:spPr>
        <p:txBody>
          <a:bodyPr/>
          <a:lstStyle>
            <a:lvl1pPr>
              <a:defRPr sz="2800" b="1"/>
            </a:lvl1pPr>
          </a:lstStyle>
          <a:p>
            <a:fld id="{C7EF4161-969C-41E1-97B5-F8BAC7FB796F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6764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noProof="0" smtClean="0"/>
              <a:t>Modifiez le style du titre</a:t>
            </a:r>
            <a:endParaRPr lang="en-US" noProof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F4161-969C-41E1-97B5-F8BAC7FB796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867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F4161-969C-41E1-97B5-F8BAC7FB796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188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14562" y="409700"/>
            <a:ext cx="6017671" cy="1743614"/>
          </a:xfrm>
        </p:spPr>
        <p:txBody>
          <a:bodyPr anchor="b"/>
          <a:lstStyle>
            <a:lvl1pPr algn="l">
              <a:defRPr sz="4000" b="1"/>
            </a:lvl1pPr>
          </a:lstStyle>
          <a:p>
            <a:r>
              <a:rPr lang="fr-FR" noProof="0" smtClean="0"/>
              <a:t>Modifiez le style du titre</a:t>
            </a:r>
            <a:endParaRPr lang="en-US" noProof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7151341" y="409703"/>
            <a:ext cx="10225275" cy="8782380"/>
          </a:xfrm>
        </p:spPr>
        <p:txBody>
          <a:bodyPr/>
          <a:lstStyle>
            <a:lvl1pPr>
              <a:defRPr sz="6400"/>
            </a:lvl1pPr>
            <a:lvl2pPr>
              <a:defRPr sz="5600"/>
            </a:lvl2pPr>
            <a:lvl3pPr>
              <a:defRPr sz="4800"/>
            </a:lvl3pPr>
            <a:lvl4pPr>
              <a:defRPr sz="4000"/>
            </a:lvl4pPr>
            <a:lvl5pPr>
              <a:defRPr sz="4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fr-FR" noProof="0" smtClean="0"/>
              <a:t>Modifiez les styles du texte du masque</a:t>
            </a:r>
          </a:p>
          <a:p>
            <a:pPr lvl="1"/>
            <a:r>
              <a:rPr lang="fr-FR" noProof="0" smtClean="0"/>
              <a:t>Deuxième niveau</a:t>
            </a:r>
          </a:p>
          <a:p>
            <a:pPr lvl="2"/>
            <a:r>
              <a:rPr lang="fr-FR" noProof="0" smtClean="0"/>
              <a:t>Troisième niveau</a:t>
            </a:r>
          </a:p>
          <a:p>
            <a:pPr lvl="3"/>
            <a:r>
              <a:rPr lang="fr-FR" noProof="0" smtClean="0"/>
              <a:t>Quatrième niveau</a:t>
            </a:r>
          </a:p>
          <a:p>
            <a:pPr lvl="4"/>
            <a:r>
              <a:rPr lang="fr-FR" noProof="0" smtClean="0"/>
              <a:t>Cinquième niveau</a:t>
            </a:r>
            <a:endParaRPr lang="en-US" noProof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914562" y="2153317"/>
            <a:ext cx="6017671" cy="7038766"/>
          </a:xfrm>
        </p:spPr>
        <p:txBody>
          <a:bodyPr/>
          <a:lstStyle>
            <a:lvl1pPr marL="0" indent="0">
              <a:buNone/>
              <a:defRPr sz="2800"/>
            </a:lvl1pPr>
            <a:lvl2pPr marL="914583" indent="0">
              <a:buNone/>
              <a:defRPr sz="2400"/>
            </a:lvl2pPr>
            <a:lvl3pPr marL="1829166" indent="0">
              <a:buNone/>
              <a:defRPr sz="2000"/>
            </a:lvl3pPr>
            <a:lvl4pPr marL="2743749" indent="0">
              <a:buNone/>
              <a:defRPr sz="1800"/>
            </a:lvl4pPr>
            <a:lvl5pPr marL="3658332" indent="0">
              <a:buNone/>
              <a:defRPr sz="1800"/>
            </a:lvl5pPr>
            <a:lvl6pPr marL="4572914" indent="0">
              <a:buNone/>
              <a:defRPr sz="1800"/>
            </a:lvl6pPr>
            <a:lvl7pPr marL="5487497" indent="0">
              <a:buNone/>
              <a:defRPr sz="1800"/>
            </a:lvl7pPr>
            <a:lvl8pPr marL="6402080" indent="0">
              <a:buNone/>
              <a:defRPr sz="1800"/>
            </a:lvl8pPr>
            <a:lvl9pPr marL="7316663" indent="0">
              <a:buNone/>
              <a:defRPr sz="1800"/>
            </a:lvl9pPr>
          </a:lstStyle>
          <a:p>
            <a:pPr lvl="0"/>
            <a:r>
              <a:rPr lang="fr-FR" noProof="0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F4161-969C-41E1-97B5-F8BAC7FB796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260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585198" y="7203123"/>
            <a:ext cx="10974705" cy="850370"/>
          </a:xfrm>
        </p:spPr>
        <p:txBody>
          <a:bodyPr anchor="b"/>
          <a:lstStyle>
            <a:lvl1pPr algn="l">
              <a:defRPr sz="4000" b="1"/>
            </a:lvl1pPr>
          </a:lstStyle>
          <a:p>
            <a:r>
              <a:rPr lang="fr-FR" noProof="0" smtClean="0"/>
              <a:t>Modifiez le style du titre</a:t>
            </a:r>
            <a:endParaRPr lang="en-US" noProof="0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3585198" y="919446"/>
            <a:ext cx="10974705" cy="6174105"/>
          </a:xfrm>
        </p:spPr>
        <p:txBody>
          <a:bodyPr/>
          <a:lstStyle>
            <a:lvl1pPr marL="0" indent="0">
              <a:buNone/>
              <a:defRPr sz="6400"/>
            </a:lvl1pPr>
            <a:lvl2pPr marL="914583" indent="0">
              <a:buNone/>
              <a:defRPr sz="5600"/>
            </a:lvl2pPr>
            <a:lvl3pPr marL="1829166" indent="0">
              <a:buNone/>
              <a:defRPr sz="4800"/>
            </a:lvl3pPr>
            <a:lvl4pPr marL="2743749" indent="0">
              <a:buNone/>
              <a:defRPr sz="4000"/>
            </a:lvl4pPr>
            <a:lvl5pPr marL="3658332" indent="0">
              <a:buNone/>
              <a:defRPr sz="4000"/>
            </a:lvl5pPr>
            <a:lvl6pPr marL="4572914" indent="0">
              <a:buNone/>
              <a:defRPr sz="4000"/>
            </a:lvl6pPr>
            <a:lvl7pPr marL="5487497" indent="0">
              <a:buNone/>
              <a:defRPr sz="4000"/>
            </a:lvl7pPr>
            <a:lvl8pPr marL="6402080" indent="0">
              <a:buNone/>
              <a:defRPr sz="4000"/>
            </a:lvl8pPr>
            <a:lvl9pPr marL="7316663" indent="0">
              <a:buNone/>
              <a:defRPr sz="4000"/>
            </a:lvl9pPr>
          </a:lstStyle>
          <a:p>
            <a:r>
              <a:rPr lang="fr-FR" noProof="0" smtClean="0"/>
              <a:t>Cliquez sur l'icône pour ajouter une image</a:t>
            </a:r>
            <a:endParaRPr lang="en-US" noProof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3585198" y="8053492"/>
            <a:ext cx="10974705" cy="1207667"/>
          </a:xfrm>
        </p:spPr>
        <p:txBody>
          <a:bodyPr/>
          <a:lstStyle>
            <a:lvl1pPr marL="0" indent="0">
              <a:buNone/>
              <a:defRPr sz="2800"/>
            </a:lvl1pPr>
            <a:lvl2pPr marL="914583" indent="0">
              <a:buNone/>
              <a:defRPr sz="2400"/>
            </a:lvl2pPr>
            <a:lvl3pPr marL="1829166" indent="0">
              <a:buNone/>
              <a:defRPr sz="2000"/>
            </a:lvl3pPr>
            <a:lvl4pPr marL="2743749" indent="0">
              <a:buNone/>
              <a:defRPr sz="1800"/>
            </a:lvl4pPr>
            <a:lvl5pPr marL="3658332" indent="0">
              <a:buNone/>
              <a:defRPr sz="1800"/>
            </a:lvl5pPr>
            <a:lvl6pPr marL="4572914" indent="0">
              <a:buNone/>
              <a:defRPr sz="1800"/>
            </a:lvl6pPr>
            <a:lvl7pPr marL="5487497" indent="0">
              <a:buNone/>
              <a:defRPr sz="1800"/>
            </a:lvl7pPr>
            <a:lvl8pPr marL="6402080" indent="0">
              <a:buNone/>
              <a:defRPr sz="1800"/>
            </a:lvl8pPr>
            <a:lvl9pPr marL="7316663" indent="0">
              <a:buNone/>
              <a:defRPr sz="1800"/>
            </a:lvl9pPr>
          </a:lstStyle>
          <a:p>
            <a:pPr lvl="0"/>
            <a:r>
              <a:rPr lang="fr-FR" noProof="0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F4161-969C-41E1-97B5-F8BAC7FB796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659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40000"/>
                <a:satMod val="350000"/>
              </a:schemeClr>
            </a:gs>
            <a:gs pos="40000">
              <a:schemeClr val="bg1">
                <a:tint val="45000"/>
                <a:shade val="99000"/>
                <a:satMod val="350000"/>
              </a:schemeClr>
            </a:gs>
            <a:gs pos="100000">
              <a:schemeClr val="bg1">
                <a:lumMod val="8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 userDrawn="1"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harpenSoften amount="-15000"/>
                    </a14:imgEffect>
                    <a14:imgEffect>
                      <a14:brightnessContrast bright="100000" contras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8291173" cy="10290175"/>
          </a:xfrm>
          <a:prstGeom prst="rect">
            <a:avLst/>
          </a:prstGeom>
          <a:noFill/>
        </p:spPr>
      </p:pic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914559" y="412085"/>
            <a:ext cx="16462058" cy="1715029"/>
          </a:xfrm>
          <a:prstGeom prst="rect">
            <a:avLst/>
          </a:prstGeom>
        </p:spPr>
        <p:txBody>
          <a:bodyPr vert="horz" lIns="182917" tIns="91458" rIns="182917" bIns="91458" rtlCol="0" anchor="ctr">
            <a:normAutofit/>
          </a:bodyPr>
          <a:lstStyle/>
          <a:p>
            <a:r>
              <a:rPr lang="en-US" noProof="0" dirty="0" err="1" smtClean="0"/>
              <a:t>Modifiez</a:t>
            </a:r>
            <a:r>
              <a:rPr lang="en-US" noProof="0" dirty="0" smtClean="0"/>
              <a:t> le style du </a:t>
            </a:r>
            <a:r>
              <a:rPr lang="en-US" noProof="0" dirty="0" err="1" smtClean="0"/>
              <a:t>titre</a:t>
            </a:r>
            <a:endParaRPr lang="en-US" noProof="0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914559" y="2401043"/>
            <a:ext cx="16462058" cy="6791039"/>
          </a:xfrm>
          <a:prstGeom prst="rect">
            <a:avLst/>
          </a:prstGeom>
        </p:spPr>
        <p:txBody>
          <a:bodyPr vert="horz" lIns="182917" tIns="91458" rIns="182917" bIns="91458" rtlCol="0">
            <a:normAutofit/>
          </a:bodyPr>
          <a:lstStyle/>
          <a:p>
            <a:pPr lvl="0"/>
            <a:r>
              <a:rPr lang="en-US" noProof="0" dirty="0" err="1" smtClean="0"/>
              <a:t>Modifiez</a:t>
            </a:r>
            <a:r>
              <a:rPr lang="en-US" noProof="0" dirty="0" smtClean="0"/>
              <a:t> les styles du </a:t>
            </a:r>
            <a:r>
              <a:rPr lang="en-US" noProof="0" dirty="0" err="1" smtClean="0"/>
              <a:t>texte</a:t>
            </a:r>
            <a:r>
              <a:rPr lang="en-US" noProof="0" dirty="0" smtClean="0"/>
              <a:t> du masque</a:t>
            </a:r>
          </a:p>
          <a:p>
            <a:pPr lvl="1"/>
            <a:r>
              <a:rPr lang="en-US" noProof="0" dirty="0" err="1" smtClean="0"/>
              <a:t>Deuxième</a:t>
            </a:r>
            <a:r>
              <a:rPr lang="en-US" noProof="0" dirty="0" smtClean="0"/>
              <a:t> </a:t>
            </a:r>
            <a:r>
              <a:rPr lang="en-US" noProof="0" dirty="0" err="1" smtClean="0"/>
              <a:t>niveau</a:t>
            </a:r>
            <a:endParaRPr lang="en-US" noProof="0" dirty="0" smtClean="0"/>
          </a:p>
          <a:p>
            <a:pPr lvl="2"/>
            <a:r>
              <a:rPr lang="en-US" noProof="0" dirty="0" err="1" smtClean="0"/>
              <a:t>Troisième</a:t>
            </a:r>
            <a:r>
              <a:rPr lang="en-US" noProof="0" dirty="0" smtClean="0"/>
              <a:t> </a:t>
            </a:r>
            <a:r>
              <a:rPr lang="en-US" noProof="0" dirty="0" err="1" smtClean="0"/>
              <a:t>niveau</a:t>
            </a:r>
            <a:endParaRPr lang="en-US" noProof="0" dirty="0" smtClean="0"/>
          </a:p>
          <a:p>
            <a:pPr lvl="3"/>
            <a:r>
              <a:rPr lang="en-US" noProof="0" dirty="0" err="1" smtClean="0"/>
              <a:t>Quatrième</a:t>
            </a:r>
            <a:r>
              <a:rPr lang="en-US" noProof="0" dirty="0" smtClean="0"/>
              <a:t> </a:t>
            </a:r>
            <a:r>
              <a:rPr lang="en-US" noProof="0" dirty="0" err="1" smtClean="0"/>
              <a:t>niveau</a:t>
            </a:r>
            <a:endParaRPr lang="en-US" noProof="0" dirty="0" smtClean="0"/>
          </a:p>
          <a:p>
            <a:pPr lvl="4"/>
            <a:r>
              <a:rPr lang="en-US" noProof="0" dirty="0" err="1" smtClean="0"/>
              <a:t>Cinquième</a:t>
            </a:r>
            <a:r>
              <a:rPr lang="en-US" noProof="0" dirty="0" smtClean="0"/>
              <a:t> </a:t>
            </a:r>
            <a:r>
              <a:rPr lang="en-US" noProof="0" dirty="0" err="1" smtClean="0"/>
              <a:t>niveau</a:t>
            </a:r>
            <a:endParaRPr lang="en-US" noProof="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914559" y="9537469"/>
            <a:ext cx="4267941" cy="547857"/>
          </a:xfrm>
          <a:prstGeom prst="rect">
            <a:avLst/>
          </a:prstGeom>
        </p:spPr>
        <p:txBody>
          <a:bodyPr vert="horz" lIns="182917" tIns="91458" rIns="182917" bIns="91458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6249485" y="9537469"/>
            <a:ext cx="5792205" cy="547857"/>
          </a:xfrm>
          <a:prstGeom prst="rect">
            <a:avLst/>
          </a:prstGeom>
        </p:spPr>
        <p:txBody>
          <a:bodyPr vert="horz" lIns="182917" tIns="91458" rIns="182917" bIns="91458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13806638" y="9565782"/>
            <a:ext cx="4267941" cy="547857"/>
          </a:xfrm>
          <a:prstGeom prst="rect">
            <a:avLst/>
          </a:prstGeom>
        </p:spPr>
        <p:txBody>
          <a:bodyPr vert="horz" lIns="182917" tIns="91458" rIns="182917" bIns="91458" rtlCol="0" anchor="ctr"/>
          <a:lstStyle>
            <a:lvl1pPr algn="r">
              <a:defRPr sz="28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EF4161-969C-41E1-97B5-F8BAC7FB796F}" type="slidenum">
              <a:rPr lang="en-US" smtClean="0"/>
              <a:pPr/>
              <a:t>‹N°›</a:t>
            </a:fld>
            <a:endParaRPr lang="en-US" dirty="0"/>
          </a:p>
        </p:txBody>
      </p:sp>
      <p:pic>
        <p:nvPicPr>
          <p:cNvPr id="7" name="Image 6"/>
          <p:cNvPicPr>
            <a:picLocks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6593" y="320551"/>
            <a:ext cx="3527986" cy="920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6052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829166" rtl="0" eaLnBrk="1" latinLnBrk="0" hangingPunct="1">
        <a:spcBef>
          <a:spcPct val="0"/>
        </a:spcBef>
        <a:buNone/>
        <a:defRPr sz="64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685937" indent="-685937" algn="l" defTabSz="1829166" rtl="0" eaLnBrk="1" latinLnBrk="0" hangingPunct="1">
        <a:spcBef>
          <a:spcPct val="20000"/>
        </a:spcBef>
        <a:buFont typeface="Arial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486197" indent="-571614" algn="l" defTabSz="1829166" rtl="0" eaLnBrk="1" latinLnBrk="0" hangingPunct="1">
        <a:spcBef>
          <a:spcPct val="20000"/>
        </a:spcBef>
        <a:buFont typeface="Arial" pitchFamily="34" charset="0"/>
        <a:buChar char="–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457" indent="-457291" algn="l" defTabSz="1829166" rtl="0" eaLnBrk="1" latinLnBrk="0" hangingPunct="1">
        <a:spcBef>
          <a:spcPct val="20000"/>
        </a:spcBef>
        <a:buFont typeface="Arial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1040" indent="-457291" algn="l" defTabSz="1829166" rtl="0" eaLnBrk="1" latinLnBrk="0" hangingPunct="1">
        <a:spcBef>
          <a:spcPct val="20000"/>
        </a:spcBef>
        <a:buFont typeface="Arial" pitchFamily="34" charset="0"/>
        <a:buChar char="–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5623" indent="-457291" algn="l" defTabSz="1829166" rtl="0" eaLnBrk="1" latinLnBrk="0" hangingPunct="1">
        <a:spcBef>
          <a:spcPct val="20000"/>
        </a:spcBef>
        <a:buFont typeface="Arial" pitchFamily="34" charset="0"/>
        <a:buChar char="»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30206" indent="-457291" algn="l" defTabSz="1829166" rtl="0" eaLnBrk="1" latinLnBrk="0" hangingPunct="1">
        <a:spcBef>
          <a:spcPct val="20000"/>
        </a:spcBef>
        <a:buFont typeface="Arial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6pPr>
      <a:lvl7pPr marL="5944789" indent="-457291" algn="l" defTabSz="1829166" rtl="0" eaLnBrk="1" latinLnBrk="0" hangingPunct="1">
        <a:spcBef>
          <a:spcPct val="20000"/>
        </a:spcBef>
        <a:buFont typeface="Arial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7pPr>
      <a:lvl8pPr marL="6859372" indent="-457291" algn="l" defTabSz="1829166" rtl="0" eaLnBrk="1" latinLnBrk="0" hangingPunct="1">
        <a:spcBef>
          <a:spcPct val="20000"/>
        </a:spcBef>
        <a:buFont typeface="Arial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8pPr>
      <a:lvl9pPr marL="7773954" indent="-457291" algn="l" defTabSz="1829166" rtl="0" eaLnBrk="1" latinLnBrk="0" hangingPunct="1">
        <a:spcBef>
          <a:spcPct val="20000"/>
        </a:spcBef>
        <a:buFont typeface="Arial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9166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583" algn="l" defTabSz="1829166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9166" algn="l" defTabSz="1829166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749" algn="l" defTabSz="1829166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8332" algn="l" defTabSz="1829166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914" algn="l" defTabSz="1829166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7497" algn="l" defTabSz="1829166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2080" algn="l" defTabSz="1829166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6663" algn="l" defTabSz="1829166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5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65.png"/><Relationship Id="rId3" Type="http://schemas.openxmlformats.org/officeDocument/2006/relationships/image" Target="../media/image56.png"/><Relationship Id="rId7" Type="http://schemas.openxmlformats.org/officeDocument/2006/relationships/image" Target="../media/image59.png"/><Relationship Id="rId12" Type="http://schemas.openxmlformats.org/officeDocument/2006/relationships/image" Target="../media/image6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8.png"/><Relationship Id="rId11" Type="http://schemas.openxmlformats.org/officeDocument/2006/relationships/image" Target="../media/image63.png"/><Relationship Id="rId5" Type="http://schemas.openxmlformats.org/officeDocument/2006/relationships/image" Target="../media/image30.png"/><Relationship Id="rId10" Type="http://schemas.openxmlformats.org/officeDocument/2006/relationships/image" Target="../media/image62.png"/><Relationship Id="rId4" Type="http://schemas.openxmlformats.org/officeDocument/2006/relationships/image" Target="../media/image57.png"/><Relationship Id="rId9" Type="http://schemas.openxmlformats.org/officeDocument/2006/relationships/image" Target="../media/image6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7" Type="http://schemas.openxmlformats.org/officeDocument/2006/relationships/image" Target="../media/image69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2.wmv"/><Relationship Id="rId1" Type="http://schemas.microsoft.com/office/2007/relationships/media" Target="../media/media2.wmv"/><Relationship Id="rId4" Type="http://schemas.openxmlformats.org/officeDocument/2006/relationships/image" Target="../media/image7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liris.cnrs.fr/polyhex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F4161-969C-41E1-97B5-F8BAC7FB796F}" type="slidenum">
              <a:rPr lang="en-US" smtClean="0"/>
              <a:t>0</a:t>
            </a:fld>
            <a:endParaRPr lang="en-US"/>
          </a:p>
        </p:txBody>
      </p:sp>
      <p:sp>
        <p:nvSpPr>
          <p:cNvPr id="5" name="Titre 1"/>
          <p:cNvSpPr txBox="1">
            <a:spLocks/>
          </p:cNvSpPr>
          <p:nvPr/>
        </p:nvSpPr>
        <p:spPr>
          <a:xfrm>
            <a:off x="1374743" y="1963817"/>
            <a:ext cx="15547499" cy="2940957"/>
          </a:xfrm>
          <a:prstGeom prst="rect">
            <a:avLst/>
          </a:prstGeom>
        </p:spPr>
        <p:txBody>
          <a:bodyPr vert="horz" lIns="182917" tIns="91458" rIns="182917" bIns="91458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8000" dirty="0"/>
              <a:t>Fast Tile-Based Adaptive Sampling With User-Specified Spectra</a:t>
            </a:r>
          </a:p>
        </p:txBody>
      </p:sp>
      <p:sp>
        <p:nvSpPr>
          <p:cNvPr id="6" name="Sous-titre 2"/>
          <p:cNvSpPr txBox="1">
            <a:spLocks/>
          </p:cNvSpPr>
          <p:nvPr/>
        </p:nvSpPr>
        <p:spPr>
          <a:xfrm>
            <a:off x="2483789" y="5222416"/>
            <a:ext cx="13323597" cy="2227639"/>
          </a:xfrm>
          <a:prstGeom prst="rect">
            <a:avLst/>
          </a:prstGeom>
        </p:spPr>
        <p:txBody>
          <a:bodyPr vert="horz" lIns="182917" tIns="91458" rIns="182917" bIns="91458" rtlCol="0" anchor="ctr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Florent</a:t>
            </a:r>
            <a:r>
              <a:rPr lang="en-US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 Wachtel</a:t>
            </a:r>
            <a:r>
              <a:rPr lang="en-US" sz="3600" baseline="30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</a:t>
            </a:r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– Adrien Pilleboue</a:t>
            </a:r>
            <a:r>
              <a:rPr lang="en-US" sz="3600" baseline="30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</a:t>
            </a:r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– David Coeurjolly</a:t>
            </a:r>
            <a:r>
              <a:rPr lang="en-US" sz="3600" baseline="30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– </a:t>
            </a:r>
            <a:r>
              <a:rPr lang="en-US" sz="3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Katherine</a:t>
            </a:r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 Breeden</a:t>
            </a:r>
            <a:r>
              <a:rPr lang="en-US" sz="3600" baseline="30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</a:t>
            </a:r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– </a:t>
            </a:r>
            <a:r>
              <a:rPr lang="en-US" sz="3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Gurprit</a:t>
            </a:r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 Singh</a:t>
            </a:r>
            <a:r>
              <a:rPr lang="en-US" sz="3600" baseline="30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</a:t>
            </a:r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– </a:t>
            </a:r>
            <a:r>
              <a:rPr lang="en-US" sz="3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Gaël</a:t>
            </a:r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 Cathelin</a:t>
            </a:r>
            <a:r>
              <a:rPr lang="en-US" sz="3600" baseline="30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</a:t>
            </a:r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– Fernando de Goes</a:t>
            </a:r>
            <a:r>
              <a:rPr lang="en-US" sz="3600" baseline="30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4</a:t>
            </a:r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– Mathieu Desbrun</a:t>
            </a:r>
            <a:r>
              <a:rPr lang="en-US" sz="3600" baseline="30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4</a:t>
            </a:r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– Victor Ostromoukhov</a:t>
            </a:r>
            <a:r>
              <a:rPr lang="en-US" sz="3600" baseline="30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1,2</a:t>
            </a:r>
            <a:endParaRPr lang="en-US" sz="3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07689" y="8368732"/>
            <a:ext cx="1440408" cy="1440408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1477" y="8349526"/>
            <a:ext cx="1478819" cy="1478819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4102" y="8626804"/>
            <a:ext cx="2053921" cy="924264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1830" y="8287907"/>
            <a:ext cx="1602054" cy="1602054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3080" y="8531809"/>
            <a:ext cx="2494589" cy="1114250"/>
          </a:xfrm>
          <a:prstGeom prst="rect">
            <a:avLst/>
          </a:prstGeom>
        </p:spPr>
      </p:pic>
      <p:sp>
        <p:nvSpPr>
          <p:cNvPr id="12" name="ZoneTexte 11"/>
          <p:cNvSpPr txBox="1"/>
          <p:nvPr/>
        </p:nvSpPr>
        <p:spPr>
          <a:xfrm>
            <a:off x="5018043" y="9452097"/>
            <a:ext cx="526519" cy="554169"/>
          </a:xfrm>
          <a:prstGeom prst="rect">
            <a:avLst/>
          </a:prstGeom>
          <a:noFill/>
        </p:spPr>
        <p:txBody>
          <a:bodyPr wrap="none" lIns="182917" tIns="91458" rIns="182917" bIns="91458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</a:p>
        </p:txBody>
      </p:sp>
      <p:sp>
        <p:nvSpPr>
          <p:cNvPr id="13" name="ZoneTexte 12"/>
          <p:cNvSpPr txBox="1"/>
          <p:nvPr/>
        </p:nvSpPr>
        <p:spPr>
          <a:xfrm>
            <a:off x="916561" y="9452097"/>
            <a:ext cx="526519" cy="554169"/>
          </a:xfrm>
          <a:prstGeom prst="rect">
            <a:avLst/>
          </a:prstGeom>
          <a:noFill/>
        </p:spPr>
        <p:txBody>
          <a:bodyPr wrap="none" lIns="182917" tIns="91458" rIns="182917" bIns="91458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</a:t>
            </a:r>
          </a:p>
        </p:txBody>
      </p:sp>
      <p:sp>
        <p:nvSpPr>
          <p:cNvPr id="14" name="ZoneTexte 13"/>
          <p:cNvSpPr txBox="1"/>
          <p:nvPr/>
        </p:nvSpPr>
        <p:spPr>
          <a:xfrm>
            <a:off x="11932011" y="9452097"/>
            <a:ext cx="526519" cy="554169"/>
          </a:xfrm>
          <a:prstGeom prst="rect">
            <a:avLst/>
          </a:prstGeom>
          <a:noFill/>
        </p:spPr>
        <p:txBody>
          <a:bodyPr wrap="none" lIns="182917" tIns="91458" rIns="182917" bIns="91458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</a:t>
            </a:r>
          </a:p>
        </p:txBody>
      </p:sp>
      <p:sp>
        <p:nvSpPr>
          <p:cNvPr id="15" name="ZoneTexte 14"/>
          <p:cNvSpPr txBox="1"/>
          <p:nvPr/>
        </p:nvSpPr>
        <p:spPr>
          <a:xfrm>
            <a:off x="14997093" y="9452097"/>
            <a:ext cx="526519" cy="554169"/>
          </a:xfrm>
          <a:prstGeom prst="rect">
            <a:avLst/>
          </a:prstGeom>
          <a:noFill/>
        </p:spPr>
        <p:txBody>
          <a:bodyPr wrap="none" lIns="182917" tIns="91458" rIns="182917" bIns="91458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440674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F4161-969C-41E1-97B5-F8BAC7FB796F}" type="slidenum">
              <a:rPr lang="en-US" smtClean="0"/>
              <a:t>9</a:t>
            </a:fld>
            <a:endParaRPr lang="en-US"/>
          </a:p>
        </p:txBody>
      </p:sp>
      <p:grpSp>
        <p:nvGrpSpPr>
          <p:cNvPr id="7" name="Groupe 6"/>
          <p:cNvGrpSpPr/>
          <p:nvPr/>
        </p:nvGrpSpPr>
        <p:grpSpPr>
          <a:xfrm>
            <a:off x="4951222" y="2362807"/>
            <a:ext cx="3726650" cy="6718416"/>
            <a:chOff x="4950182" y="1469998"/>
            <a:chExt cx="3726650" cy="6718416"/>
          </a:xfrm>
        </p:grpSpPr>
        <p:sp>
          <p:nvSpPr>
            <p:cNvPr id="8" name="ZoneTexte 7"/>
            <p:cNvSpPr txBox="1"/>
            <p:nvPr/>
          </p:nvSpPr>
          <p:spPr>
            <a:xfrm>
              <a:off x="4950182" y="1469998"/>
              <a:ext cx="3726650" cy="646331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algn="ctr"/>
              <a:r>
                <a:rPr lang="en-US" dirty="0" smtClean="0"/>
                <a:t>Non-periodic Tiling</a:t>
              </a:r>
              <a:endParaRPr lang="en-US" dirty="0"/>
            </a:p>
          </p:txBody>
        </p:sp>
        <p:pic>
          <p:nvPicPr>
            <p:cNvPr id="9" name="Image 8"/>
            <p:cNvPicPr>
              <a:picLocks noChangeAspect="1"/>
            </p:cNvPicPr>
            <p:nvPr/>
          </p:nvPicPr>
          <p:blipFill rotWithShape="1">
            <a:blip r:embed="rId2"/>
            <a:srcRect l="26403" t="69671" r="26705" b="10326"/>
            <a:stretch>
              <a:fillRect/>
            </a:stretch>
          </p:blipFill>
          <p:spPr>
            <a:xfrm rot="16200000">
              <a:off x="3888506" y="4093413"/>
              <a:ext cx="5850003" cy="2340000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</p:grpSp>
      <p:grpSp>
        <p:nvGrpSpPr>
          <p:cNvPr id="10" name="Groupe 9"/>
          <p:cNvGrpSpPr/>
          <p:nvPr/>
        </p:nvGrpSpPr>
        <p:grpSpPr>
          <a:xfrm>
            <a:off x="9019831" y="2362807"/>
            <a:ext cx="4536505" cy="6718416"/>
            <a:chOff x="375982" y="2980457"/>
            <a:chExt cx="4472147" cy="6718416"/>
          </a:xfrm>
        </p:grpSpPr>
        <p:sp>
          <p:nvSpPr>
            <p:cNvPr id="11" name="ZoneTexte 10"/>
            <p:cNvSpPr txBox="1"/>
            <p:nvPr/>
          </p:nvSpPr>
          <p:spPr>
            <a:xfrm>
              <a:off x="375982" y="2980457"/>
              <a:ext cx="4472147" cy="646331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algn="ctr"/>
              <a:r>
                <a:rPr lang="en-US" dirty="0" smtClean="0"/>
                <a:t>No pattern/regularities</a:t>
              </a:r>
              <a:endParaRPr lang="en-US" dirty="0"/>
            </a:p>
          </p:txBody>
        </p:sp>
        <p:pic>
          <p:nvPicPr>
            <p:cNvPr id="12" name="Image 11"/>
            <p:cNvPicPr>
              <a:picLocks noChangeAspect="1"/>
            </p:cNvPicPr>
            <p:nvPr/>
          </p:nvPicPr>
          <p:blipFill rotWithShape="1">
            <a:blip r:embed="rId3"/>
            <a:srcRect l="38981" t="60634" r="11078" b="26823"/>
            <a:stretch>
              <a:fillRect/>
            </a:stretch>
          </p:blipFill>
          <p:spPr>
            <a:xfrm rot="16200000">
              <a:off x="-330820" y="5620471"/>
              <a:ext cx="5850000" cy="2306803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</p:grpSp>
      <p:grpSp>
        <p:nvGrpSpPr>
          <p:cNvPr id="13" name="Groupe 12"/>
          <p:cNvGrpSpPr/>
          <p:nvPr/>
        </p:nvGrpSpPr>
        <p:grpSpPr>
          <a:xfrm>
            <a:off x="13898295" y="2362807"/>
            <a:ext cx="3240000" cy="6763048"/>
            <a:chOff x="5247004" y="2882499"/>
            <a:chExt cx="3240000" cy="6763048"/>
          </a:xfrm>
        </p:grpSpPr>
        <p:sp>
          <p:nvSpPr>
            <p:cNvPr id="14" name="ZoneTexte 13"/>
            <p:cNvSpPr txBox="1"/>
            <p:nvPr/>
          </p:nvSpPr>
          <p:spPr>
            <a:xfrm>
              <a:off x="5247004" y="2882499"/>
              <a:ext cx="3240000" cy="646331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algn="ctr"/>
              <a:r>
                <a:rPr lang="en-US" dirty="0" smtClean="0"/>
                <a:t>Spectral control</a:t>
              </a:r>
              <a:endParaRPr lang="en-US" dirty="0"/>
            </a:p>
          </p:txBody>
        </p:sp>
        <p:pic>
          <p:nvPicPr>
            <p:cNvPr id="15" name="Image 14"/>
            <p:cNvPicPr>
              <a:picLocks noChangeAspect="1"/>
            </p:cNvPicPr>
            <p:nvPr/>
          </p:nvPicPr>
          <p:blipFill rotWithShape="1">
            <a:blip r:embed="rId4"/>
            <a:srcRect t="50000"/>
            <a:stretch>
              <a:fillRect/>
            </a:stretch>
          </p:blipFill>
          <p:spPr>
            <a:xfrm rot="16200000">
              <a:off x="3919688" y="5150411"/>
              <a:ext cx="5894632" cy="3095640"/>
            </a:xfrm>
            <a:prstGeom prst="rect">
              <a:avLst/>
            </a:prstGeom>
          </p:spPr>
        </p:pic>
      </p:grpSp>
      <p:grpSp>
        <p:nvGrpSpPr>
          <p:cNvPr id="18" name="Groupe 17"/>
          <p:cNvGrpSpPr/>
          <p:nvPr/>
        </p:nvGrpSpPr>
        <p:grpSpPr>
          <a:xfrm>
            <a:off x="1152879" y="2362807"/>
            <a:ext cx="3456384" cy="6740731"/>
            <a:chOff x="1152879" y="2362807"/>
            <a:chExt cx="3456384" cy="6740731"/>
          </a:xfrm>
        </p:grpSpPr>
        <p:sp>
          <p:nvSpPr>
            <p:cNvPr id="5" name="ZoneTexte 4"/>
            <p:cNvSpPr txBox="1"/>
            <p:nvPr/>
          </p:nvSpPr>
          <p:spPr>
            <a:xfrm>
              <a:off x="1152879" y="2362807"/>
              <a:ext cx="3456384" cy="646331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algn="ctr"/>
              <a:r>
                <a:rPr lang="en-US" dirty="0" smtClean="0"/>
                <a:t>Hierarchical Tiling</a:t>
              </a:r>
              <a:endParaRPr lang="en-US" dirty="0"/>
            </a:p>
          </p:txBody>
        </p:sp>
        <p:pic>
          <p:nvPicPr>
            <p:cNvPr id="17" name="Image 1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90335" y="3208906"/>
              <a:ext cx="1981472" cy="589463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1424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Base lattice</a:t>
            </a:r>
            <a:endParaRPr lang="en-US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F4161-969C-41E1-97B5-F8BAC7FB796F}" type="slidenum">
              <a:rPr lang="en-US" smtClean="0"/>
              <a:t>10</a:t>
            </a:fld>
            <a:endParaRPr lang="en-US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5" t="2881" r="57166" b="2877"/>
          <a:stretch/>
        </p:blipFill>
        <p:spPr>
          <a:xfrm>
            <a:off x="1225427" y="2912839"/>
            <a:ext cx="6407992" cy="640799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ZoneTexte 5"/>
          <p:cNvSpPr txBox="1"/>
          <p:nvPr/>
        </p:nvSpPr>
        <p:spPr>
          <a:xfrm>
            <a:off x="1080690" y="1978476"/>
            <a:ext cx="34458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70C0"/>
                </a:solidFill>
              </a:rPr>
              <a:t>Hexagonal</a:t>
            </a:r>
            <a:r>
              <a:rPr lang="en-US" dirty="0" smtClean="0"/>
              <a:t> lattice</a:t>
            </a:r>
            <a:endParaRPr lang="en-US" dirty="0"/>
          </a:p>
        </p:txBody>
      </p:sp>
      <p:grpSp>
        <p:nvGrpSpPr>
          <p:cNvPr id="9" name="Groupe 8"/>
          <p:cNvGrpSpPr/>
          <p:nvPr/>
        </p:nvGrpSpPr>
        <p:grpSpPr>
          <a:xfrm>
            <a:off x="9403571" y="1978475"/>
            <a:ext cx="7014824" cy="7453975"/>
            <a:chOff x="9403571" y="1978475"/>
            <a:chExt cx="7014824" cy="7453975"/>
          </a:xfrm>
        </p:grpSpPr>
        <p:pic>
          <p:nvPicPr>
            <p:cNvPr id="5" name="Image 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17" t="17632" r="37350" b="11098"/>
            <a:stretch/>
          </p:blipFill>
          <p:spPr>
            <a:xfrm>
              <a:off x="9469624" y="2768821"/>
              <a:ext cx="6913316" cy="3162032"/>
            </a:xfrm>
            <a:prstGeom prst="rect">
              <a:avLst/>
            </a:prstGeom>
          </p:spPr>
        </p:pic>
        <p:sp>
          <p:nvSpPr>
            <p:cNvPr id="7" name="ZoneTexte 6"/>
            <p:cNvSpPr txBox="1"/>
            <p:nvPr/>
          </p:nvSpPr>
          <p:spPr>
            <a:xfrm>
              <a:off x="9403571" y="1978475"/>
              <a:ext cx="579068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Recursive </a:t>
              </a:r>
              <a:r>
                <a:rPr lang="en-US" b="1" dirty="0" smtClean="0">
                  <a:solidFill>
                    <a:srgbClr val="0070C0"/>
                  </a:solidFill>
                </a:rPr>
                <a:t>subdivision</a:t>
              </a:r>
              <a:r>
                <a:rPr lang="en-US" dirty="0" smtClean="0">
                  <a:solidFill>
                    <a:srgbClr val="0070C0"/>
                  </a:solidFill>
                </a:rPr>
                <a:t> </a:t>
              </a:r>
              <a:r>
                <a:rPr lang="en-US" dirty="0" smtClean="0"/>
                <a:t>scheme</a:t>
              </a:r>
              <a:endParaRPr lang="en-US" dirty="0"/>
            </a:p>
          </p:txBody>
        </p:sp>
        <p:pic>
          <p:nvPicPr>
            <p:cNvPr id="8" name="Image 7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964" t="17672" r="-1" b="10039"/>
            <a:stretch/>
          </p:blipFill>
          <p:spPr>
            <a:xfrm>
              <a:off x="9433619" y="6225208"/>
              <a:ext cx="6984776" cy="320724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56596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Polyhexes</a:t>
            </a:r>
            <a:r>
              <a:rPr lang="en-US" dirty="0" smtClean="0"/>
              <a:t> &amp; Subdivision</a:t>
            </a:r>
            <a:endParaRPr lang="en-US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F4161-969C-41E1-97B5-F8BAC7FB796F}" type="slidenum">
              <a:rPr lang="en-US" smtClean="0"/>
              <a:t>11</a:t>
            </a:fld>
            <a:endParaRPr lang="en-US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186343" y="3470957"/>
            <a:ext cx="7671212" cy="5787335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1042326" y="2272694"/>
            <a:ext cx="39206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11 possible </a:t>
            </a:r>
            <a:r>
              <a:rPr lang="en-US" b="1" dirty="0" err="1" smtClean="0">
                <a:solidFill>
                  <a:srgbClr val="0070C0"/>
                </a:solidFill>
              </a:rPr>
              <a:t>trihexes</a:t>
            </a:r>
            <a:endParaRPr lang="en-US" b="1" dirty="0">
              <a:solidFill>
                <a:srgbClr val="0070C0"/>
              </a:solidFill>
            </a:endParaRPr>
          </a:p>
        </p:txBody>
      </p:sp>
      <p:grpSp>
        <p:nvGrpSpPr>
          <p:cNvPr id="8" name="Groupe 7"/>
          <p:cNvGrpSpPr/>
          <p:nvPr/>
        </p:nvGrpSpPr>
        <p:grpSpPr>
          <a:xfrm>
            <a:off x="10430445" y="2272695"/>
            <a:ext cx="6171805" cy="6985597"/>
            <a:chOff x="10430445" y="2272695"/>
            <a:chExt cx="6171805" cy="6985597"/>
          </a:xfrm>
        </p:grpSpPr>
        <p:pic>
          <p:nvPicPr>
            <p:cNvPr id="5" name="Imag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30445" y="3470959"/>
              <a:ext cx="6171805" cy="5787333"/>
            </a:xfrm>
            <a:prstGeom prst="rect">
              <a:avLst/>
            </a:prstGeom>
          </p:spPr>
        </p:pic>
        <p:sp>
          <p:nvSpPr>
            <p:cNvPr id="7" name="ZoneTexte 6"/>
            <p:cNvSpPr txBox="1"/>
            <p:nvPr/>
          </p:nvSpPr>
          <p:spPr>
            <a:xfrm>
              <a:off x="10430445" y="2272695"/>
              <a:ext cx="607185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0070C0"/>
                  </a:solidFill>
                </a:rPr>
                <a:t>Subdivision rule </a:t>
              </a:r>
              <a:r>
                <a:rPr lang="en-US" dirty="0" smtClean="0"/>
                <a:t>for each </a:t>
              </a:r>
              <a:r>
                <a:rPr lang="en-US" dirty="0" err="1" smtClean="0"/>
                <a:t>trihex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9911887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Comparison with previous </a:t>
            </a:r>
            <a:r>
              <a:rPr lang="en-US" dirty="0" smtClean="0"/>
              <a:t>systems</a:t>
            </a:r>
            <a:endParaRPr lang="en-US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F4161-969C-41E1-97B5-F8BAC7FB796F}" type="slidenum">
              <a:rPr lang="en-US" smtClean="0"/>
              <a:t>12</a:t>
            </a:fld>
            <a:endParaRPr lang="en-US"/>
          </a:p>
        </p:txBody>
      </p:sp>
      <p:grpSp>
        <p:nvGrpSpPr>
          <p:cNvPr id="11" name="Groupe 10"/>
          <p:cNvGrpSpPr/>
          <p:nvPr/>
        </p:nvGrpSpPr>
        <p:grpSpPr>
          <a:xfrm>
            <a:off x="3168923" y="2048743"/>
            <a:ext cx="11395571" cy="7776864"/>
            <a:chOff x="2952899" y="2120751"/>
            <a:chExt cx="11395571" cy="7776864"/>
          </a:xfrm>
        </p:grpSpPr>
        <p:pic>
          <p:nvPicPr>
            <p:cNvPr id="4" name="Espace réservé du contenu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52899" y="2809707"/>
              <a:ext cx="11395571" cy="7087908"/>
            </a:xfrm>
            <a:prstGeom prst="rect">
              <a:avLst/>
            </a:prstGeom>
          </p:spPr>
        </p:pic>
        <p:sp>
          <p:nvSpPr>
            <p:cNvPr id="8" name="ZoneTexte 7"/>
            <p:cNvSpPr txBox="1"/>
            <p:nvPr/>
          </p:nvSpPr>
          <p:spPr>
            <a:xfrm>
              <a:off x="4537075" y="2120752"/>
              <a:ext cx="169245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Penrose</a:t>
              </a:r>
              <a:endParaRPr lang="en-US" dirty="0"/>
            </a:p>
          </p:txBody>
        </p:sp>
        <p:sp>
          <p:nvSpPr>
            <p:cNvPr id="9" name="ZoneTexte 8"/>
            <p:cNvSpPr txBox="1"/>
            <p:nvPr/>
          </p:nvSpPr>
          <p:spPr>
            <a:xfrm>
              <a:off x="7677842" y="2120751"/>
              <a:ext cx="258096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Polyominoes</a:t>
              </a:r>
              <a:endParaRPr lang="en-US" dirty="0"/>
            </a:p>
          </p:txBody>
        </p:sp>
        <p:sp>
          <p:nvSpPr>
            <p:cNvPr id="10" name="ZoneTexte 9"/>
            <p:cNvSpPr txBox="1"/>
            <p:nvPr/>
          </p:nvSpPr>
          <p:spPr>
            <a:xfrm>
              <a:off x="11721152" y="2120752"/>
              <a:ext cx="175855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err="1" smtClean="0">
                  <a:solidFill>
                    <a:srgbClr val="0070C0"/>
                  </a:solidFill>
                </a:rPr>
                <a:t>Trihexes</a:t>
              </a:r>
              <a:endParaRPr lang="en-US" b="1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8751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Irregular quasi-hexagonal lattice</a:t>
            </a:r>
            <a:endParaRPr lang="en-US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F4161-969C-41E1-97B5-F8BAC7FB796F}" type="slidenum">
              <a:rPr lang="en-US" smtClean="0"/>
              <a:t>13</a:t>
            </a:fld>
            <a:endParaRPr lang="en-US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5587" y="2912839"/>
            <a:ext cx="15360001" cy="6773334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1465587" y="2192759"/>
            <a:ext cx="75268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Start from a standard </a:t>
            </a:r>
            <a:r>
              <a:rPr lang="en-US" b="1" dirty="0" smtClean="0">
                <a:solidFill>
                  <a:srgbClr val="0070C0"/>
                </a:solidFill>
              </a:rPr>
              <a:t>hexagonal lattice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402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Irregular quasi-hexagonal lattice</a:t>
            </a:r>
            <a:endParaRPr lang="en-US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F4161-969C-41E1-97B5-F8BAC7FB796F}" type="slidenum">
              <a:rPr lang="en-US" smtClean="0"/>
              <a:t>14</a:t>
            </a:fld>
            <a:endParaRPr lang="en-US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5587" y="2912839"/>
            <a:ext cx="15360001" cy="6773333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1465587" y="2192759"/>
            <a:ext cx="88087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Construct a quasi-hexagonal lattice of </a:t>
            </a:r>
            <a:r>
              <a:rPr lang="en-US" b="1" dirty="0" err="1" smtClean="0">
                <a:solidFill>
                  <a:srgbClr val="0070C0"/>
                </a:solidFill>
              </a:rPr>
              <a:t>hextiles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814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Irregular quasi-hexagonal lattice</a:t>
            </a:r>
            <a:endParaRPr lang="en-US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F4161-969C-41E1-97B5-F8BAC7FB796F}" type="slidenum">
              <a:rPr lang="en-US" smtClean="0"/>
              <a:t>15</a:t>
            </a:fld>
            <a:endParaRPr lang="en-US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5587" y="2912839"/>
            <a:ext cx="15360001" cy="6773333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1465587" y="2192759"/>
            <a:ext cx="108323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Reassign </a:t>
            </a:r>
            <a:r>
              <a:rPr lang="en-US" dirty="0" err="1" smtClean="0"/>
              <a:t>hextiles</a:t>
            </a:r>
            <a:r>
              <a:rPr lang="en-US" dirty="0" smtClean="0"/>
              <a:t> borders to obtain </a:t>
            </a:r>
            <a:r>
              <a:rPr lang="en-US" b="1" dirty="0" smtClean="0">
                <a:solidFill>
                  <a:srgbClr val="0070C0"/>
                </a:solidFill>
              </a:rPr>
              <a:t>triple-edge modifiers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834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Irregular quasi-hexagonal lattice</a:t>
            </a:r>
            <a:endParaRPr lang="en-US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F4161-969C-41E1-97B5-F8BAC7FB796F}" type="slidenum">
              <a:rPr lang="en-US" smtClean="0"/>
              <a:t>16</a:t>
            </a:fld>
            <a:endParaRPr lang="en-US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5587" y="2912839"/>
            <a:ext cx="15360001" cy="6773333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1465587" y="2192759"/>
            <a:ext cx="110380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 </a:t>
            </a:r>
            <a:r>
              <a:rPr lang="en-US" b="1" dirty="0" smtClean="0">
                <a:solidFill>
                  <a:srgbClr val="0070C0"/>
                </a:solidFill>
              </a:rPr>
              <a:t>triple-edge modifier </a:t>
            </a:r>
            <a:r>
              <a:rPr lang="en-US" dirty="0" smtClean="0"/>
              <a:t>is defined by 3 binary words (</a:t>
            </a:r>
            <a:r>
              <a:rPr lang="en-US" dirty="0" smtClean="0">
                <a:solidFill>
                  <a:srgbClr val="FF0000"/>
                </a:solidFill>
              </a:rPr>
              <a:t>A</a:t>
            </a:r>
            <a:r>
              <a:rPr lang="en-US" dirty="0" smtClean="0"/>
              <a:t>,</a:t>
            </a:r>
            <a:r>
              <a:rPr lang="en-US" dirty="0" smtClean="0">
                <a:solidFill>
                  <a:srgbClr val="0070C0"/>
                </a:solidFill>
              </a:rPr>
              <a:t>B</a:t>
            </a:r>
            <a:r>
              <a:rPr lang="en-US" dirty="0" smtClean="0"/>
              <a:t>,</a:t>
            </a:r>
            <a:r>
              <a:rPr lang="en-US" dirty="0" smtClean="0">
                <a:solidFill>
                  <a:srgbClr val="00B050"/>
                </a:solidFill>
              </a:rPr>
              <a:t>C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8764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Irregular quasi-hexagonal lattice</a:t>
            </a:r>
            <a:endParaRPr lang="en-US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F4161-969C-41E1-97B5-F8BAC7FB796F}" type="slidenum">
              <a:rPr lang="en-US" smtClean="0"/>
              <a:t>17</a:t>
            </a:fld>
            <a:endParaRPr lang="en-US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5588" y="2912839"/>
            <a:ext cx="15359999" cy="6773333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1465587" y="2192759"/>
            <a:ext cx="128857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These words are </a:t>
            </a:r>
            <a:r>
              <a:rPr lang="en-US" b="1" dirty="0" smtClean="0">
                <a:solidFill>
                  <a:srgbClr val="0070C0"/>
                </a:solidFill>
              </a:rPr>
              <a:t>randomly </a:t>
            </a:r>
            <a:r>
              <a:rPr lang="en-US" dirty="0" smtClean="0"/>
              <a:t>set with an equal number of positive bits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905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Irregular quasi-hexagonal lattice</a:t>
            </a:r>
            <a:endParaRPr lang="en-US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F4161-969C-41E1-97B5-F8BAC7FB796F}" type="slidenum">
              <a:rPr lang="en-US" smtClean="0"/>
              <a:t>18</a:t>
            </a:fld>
            <a:endParaRPr lang="en-US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5588" y="2912839"/>
            <a:ext cx="15359999" cy="6773333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1465587" y="2192759"/>
            <a:ext cx="86848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Each triple-edge modifiers is randomly picked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0676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Statement</a:t>
            </a:r>
            <a:endParaRPr lang="en-US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440731" y="2011150"/>
            <a:ext cx="6194063" cy="815880"/>
          </a:xfrm>
        </p:spPr>
        <p:txBody>
          <a:bodyPr anchor="ctr"/>
          <a:lstStyle/>
          <a:p>
            <a:r>
              <a:rPr lang="en-US" sz="3600" dirty="0"/>
              <a:t>Given a </a:t>
            </a:r>
            <a:r>
              <a:rPr lang="en-US" sz="3600" b="1" dirty="0">
                <a:solidFill>
                  <a:srgbClr val="0070C0"/>
                </a:solidFill>
              </a:rPr>
              <a:t>density function</a:t>
            </a:r>
            <a:r>
              <a:rPr lang="en-US" sz="3600" dirty="0"/>
              <a:t> </a:t>
            </a:r>
            <a:r>
              <a:rPr lang="en-US" sz="3600" i="1" dirty="0"/>
              <a:t>d(</a:t>
            </a:r>
            <a:r>
              <a:rPr lang="en-US" sz="3600" i="1" dirty="0" err="1"/>
              <a:t>x,y</a:t>
            </a:r>
            <a:r>
              <a:rPr lang="en-US" sz="3600" i="1" dirty="0"/>
              <a:t>)</a:t>
            </a:r>
          </a:p>
        </p:txBody>
      </p:sp>
      <p:pic>
        <p:nvPicPr>
          <p:cNvPr id="8" name="Espace réservé du contenu 7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377387" y="3261736"/>
            <a:ext cx="4320750" cy="6473559"/>
          </a:xfrm>
          <a:ln w="6350">
            <a:solidFill>
              <a:schemeClr val="tx1"/>
            </a:solidFill>
          </a:ln>
        </p:spPr>
      </p:pic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8785547" y="1904727"/>
            <a:ext cx="7920880" cy="1216777"/>
          </a:xfrm>
        </p:spPr>
        <p:txBody>
          <a:bodyPr anchor="ctr">
            <a:noAutofit/>
          </a:bodyPr>
          <a:lstStyle/>
          <a:p>
            <a:r>
              <a:rPr lang="en-US" sz="3600" dirty="0"/>
              <a:t>Find a </a:t>
            </a:r>
            <a:r>
              <a:rPr lang="en-US" sz="3600" b="1" dirty="0">
                <a:solidFill>
                  <a:srgbClr val="0070C0"/>
                </a:solidFill>
              </a:rPr>
              <a:t>discrete sample distribution </a:t>
            </a:r>
            <a:r>
              <a:rPr lang="en-US" sz="3600" dirty="0" smtClean="0"/>
              <a:t>with density </a:t>
            </a:r>
            <a:r>
              <a:rPr lang="en-US" sz="3600" dirty="0"/>
              <a:t>locally proportional to </a:t>
            </a:r>
            <a:r>
              <a:rPr lang="en-US" sz="3600" i="1" dirty="0"/>
              <a:t>d(x, y)</a:t>
            </a:r>
          </a:p>
        </p:txBody>
      </p:sp>
      <p:pic>
        <p:nvPicPr>
          <p:cNvPr id="9" name="Espace réservé du contenu 8"/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9001571" y="3261733"/>
            <a:ext cx="4320751" cy="6478681"/>
          </a:xfrm>
          <a:ln w="6350">
            <a:solidFill>
              <a:schemeClr val="tx1"/>
            </a:solidFill>
          </a:ln>
        </p:spPr>
      </p:pic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F4161-969C-41E1-97B5-F8BAC7FB796F}" type="slidenum">
              <a:rPr lang="en-US" smtClean="0"/>
              <a:t>1</a:t>
            </a:fld>
            <a:endParaRPr lang="en-US"/>
          </a:p>
        </p:txBody>
      </p:sp>
      <p:grpSp>
        <p:nvGrpSpPr>
          <p:cNvPr id="57" name="Groupe 56"/>
          <p:cNvGrpSpPr/>
          <p:nvPr/>
        </p:nvGrpSpPr>
        <p:grpSpPr>
          <a:xfrm>
            <a:off x="11564143" y="4005263"/>
            <a:ext cx="4501180" cy="4443412"/>
            <a:chOff x="11564143" y="4005263"/>
            <a:chExt cx="4501180" cy="4443412"/>
          </a:xfrm>
        </p:grpSpPr>
        <p:grpSp>
          <p:nvGrpSpPr>
            <p:cNvPr id="55" name="Groupe 54"/>
            <p:cNvGrpSpPr/>
            <p:nvPr/>
          </p:nvGrpSpPr>
          <p:grpSpPr>
            <a:xfrm>
              <a:off x="11564143" y="4005263"/>
              <a:ext cx="4480568" cy="1924050"/>
              <a:chOff x="11564143" y="4005263"/>
              <a:chExt cx="4480568" cy="1924050"/>
            </a:xfrm>
          </p:grpSpPr>
          <p:pic>
            <p:nvPicPr>
              <p:cNvPr id="12" name="Image 11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9284" t="13865" r="15487" b="68727"/>
              <a:stretch/>
            </p:blipFill>
            <p:spPr>
              <a:xfrm>
                <a:off x="14304689" y="4064967"/>
                <a:ext cx="1740022" cy="1800000"/>
              </a:xfrm>
              <a:prstGeom prst="rect">
                <a:avLst/>
              </a:prstGeom>
              <a:ln w="76200">
                <a:solidFill>
                  <a:srgbClr val="0070C0"/>
                </a:solidFill>
              </a:ln>
            </p:spPr>
          </p:pic>
          <p:sp>
            <p:nvSpPr>
              <p:cNvPr id="13" name="Rectangle 12"/>
              <p:cNvSpPr/>
              <p:nvPr/>
            </p:nvSpPr>
            <p:spPr>
              <a:xfrm>
                <a:off x="11564143" y="4166567"/>
                <a:ext cx="1111886" cy="1122536"/>
              </a:xfrm>
              <a:prstGeom prst="rect">
                <a:avLst/>
              </a:prstGeom>
              <a:solidFill>
                <a:srgbClr val="0070C0">
                  <a:alpha val="50196"/>
                </a:srgbClr>
              </a:solidFill>
              <a:ln w="571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6" name="Connecteur droit 15"/>
              <p:cNvCxnSpPr/>
              <p:nvPr/>
            </p:nvCxnSpPr>
            <p:spPr>
              <a:xfrm flipV="1">
                <a:off x="12673013" y="4005263"/>
                <a:ext cx="1576387" cy="166687"/>
              </a:xfrm>
              <a:prstGeom prst="line">
                <a:avLst/>
              </a:prstGeom>
              <a:ln w="19050">
                <a:solidFill>
                  <a:srgbClr val="0070C0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Connecteur droit 17"/>
              <p:cNvCxnSpPr/>
              <p:nvPr/>
            </p:nvCxnSpPr>
            <p:spPr>
              <a:xfrm>
                <a:off x="12673013" y="5286375"/>
                <a:ext cx="1590675" cy="642938"/>
              </a:xfrm>
              <a:prstGeom prst="line">
                <a:avLst/>
              </a:prstGeom>
              <a:ln w="19050">
                <a:solidFill>
                  <a:srgbClr val="0070C0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6" name="Groupe 55"/>
            <p:cNvGrpSpPr/>
            <p:nvPr/>
          </p:nvGrpSpPr>
          <p:grpSpPr>
            <a:xfrm>
              <a:off x="11665867" y="6529388"/>
              <a:ext cx="4399456" cy="1919287"/>
              <a:chOff x="11665867" y="6529388"/>
              <a:chExt cx="4399456" cy="1919287"/>
            </a:xfrm>
          </p:grpSpPr>
          <p:pic>
            <p:nvPicPr>
              <p:cNvPr id="10" name="Image 9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3014" t="62503" r="26337" b="30234"/>
              <a:stretch/>
            </p:blipFill>
            <p:spPr>
              <a:xfrm>
                <a:off x="14304689" y="6585247"/>
                <a:ext cx="1760634" cy="1800302"/>
              </a:xfrm>
              <a:prstGeom prst="rect">
                <a:avLst/>
              </a:prstGeom>
              <a:ln w="76200">
                <a:solidFill>
                  <a:srgbClr val="0070C0"/>
                </a:solidFill>
              </a:ln>
            </p:spPr>
          </p:pic>
          <p:sp>
            <p:nvSpPr>
              <p:cNvPr id="14" name="Rectangle 13"/>
              <p:cNvSpPr/>
              <p:nvPr/>
            </p:nvSpPr>
            <p:spPr>
              <a:xfrm>
                <a:off x="11665867" y="7305327"/>
                <a:ext cx="504056" cy="504056"/>
              </a:xfrm>
              <a:prstGeom prst="rect">
                <a:avLst/>
              </a:prstGeom>
              <a:solidFill>
                <a:srgbClr val="0070C0">
                  <a:alpha val="50196"/>
                </a:srgbClr>
              </a:solidFill>
              <a:ln w="571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1" name="Connecteur droit 20"/>
              <p:cNvCxnSpPr/>
              <p:nvPr/>
            </p:nvCxnSpPr>
            <p:spPr>
              <a:xfrm flipV="1">
                <a:off x="12163425" y="6529388"/>
                <a:ext cx="2085975" cy="781050"/>
              </a:xfrm>
              <a:prstGeom prst="line">
                <a:avLst/>
              </a:prstGeom>
              <a:ln w="19050">
                <a:solidFill>
                  <a:srgbClr val="0070C0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Connecteur droit 22"/>
              <p:cNvCxnSpPr/>
              <p:nvPr/>
            </p:nvCxnSpPr>
            <p:spPr>
              <a:xfrm>
                <a:off x="12163425" y="7805738"/>
                <a:ext cx="2090738" cy="642937"/>
              </a:xfrm>
              <a:prstGeom prst="line">
                <a:avLst/>
              </a:prstGeom>
              <a:ln w="19050">
                <a:solidFill>
                  <a:srgbClr val="0070C0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" name="ZoneTexte 3"/>
          <p:cNvSpPr txBox="1"/>
          <p:nvPr/>
        </p:nvSpPr>
        <p:spPr>
          <a:xfrm>
            <a:off x="2006633" y="7822063"/>
            <a:ext cx="430887" cy="1964705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sz="1600" dirty="0"/>
              <a:t>c</a:t>
            </a:r>
            <a:r>
              <a:rPr lang="en-US" sz="1600" dirty="0" smtClean="0"/>
              <a:t>ourtesy of P. </a:t>
            </a:r>
            <a:r>
              <a:rPr lang="en-US" sz="1600" dirty="0" err="1" smtClean="0"/>
              <a:t>Debevec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412136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Irregular quasi-hexagonal lattice</a:t>
            </a:r>
            <a:endParaRPr lang="en-US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F4161-969C-41E1-97B5-F8BAC7FB796F}" type="slidenum">
              <a:rPr lang="en-US" smtClean="0"/>
              <a:t>19</a:t>
            </a:fld>
            <a:endParaRPr lang="en-US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5588" y="2912839"/>
            <a:ext cx="15359999" cy="6773332"/>
          </a:xfrm>
          <a:prstGeom prst="rect">
            <a:avLst/>
          </a:prstGeom>
          <a:ln>
            <a:noFill/>
          </a:ln>
        </p:spPr>
      </p:pic>
      <p:sp>
        <p:nvSpPr>
          <p:cNvPr id="6" name="ZoneTexte 5"/>
          <p:cNvSpPr txBox="1"/>
          <p:nvPr/>
        </p:nvSpPr>
        <p:spPr>
          <a:xfrm>
            <a:off x="1465587" y="2192759"/>
            <a:ext cx="130603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This construction guarantees </a:t>
            </a:r>
            <a:r>
              <a:rPr lang="en-US" b="1" dirty="0" smtClean="0">
                <a:solidFill>
                  <a:srgbClr val="0070C0"/>
                </a:solidFill>
              </a:rPr>
              <a:t>equal capacity  </a:t>
            </a:r>
            <a:r>
              <a:rPr lang="en-US" dirty="0" smtClean="0"/>
              <a:t>for all </a:t>
            </a:r>
            <a:r>
              <a:rPr lang="en-US" b="1" dirty="0" smtClean="0">
                <a:solidFill>
                  <a:srgbClr val="0070C0"/>
                </a:solidFill>
              </a:rPr>
              <a:t>irregular </a:t>
            </a:r>
            <a:r>
              <a:rPr lang="en-US" b="1" dirty="0" err="1" smtClean="0">
                <a:solidFill>
                  <a:srgbClr val="0070C0"/>
                </a:solidFill>
              </a:rPr>
              <a:t>hextiles</a:t>
            </a:r>
            <a:endParaRPr lang="en-US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0718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Irregular quasi-hexagonal lattice</a:t>
            </a:r>
            <a:endParaRPr lang="en-US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F4161-969C-41E1-97B5-F8BAC7FB796F}" type="slidenum">
              <a:rPr lang="en-US" smtClean="0"/>
              <a:t>20</a:t>
            </a:fld>
            <a:endParaRPr lang="en-US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5588" y="2912839"/>
            <a:ext cx="15359998" cy="6773332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6" name="ZoneTexte 5"/>
          <p:cNvSpPr txBox="1"/>
          <p:nvPr/>
        </p:nvSpPr>
        <p:spPr>
          <a:xfrm>
            <a:off x="1465587" y="2192759"/>
            <a:ext cx="97536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Perturbation cover the plane through </a:t>
            </a:r>
            <a:r>
              <a:rPr lang="en-US" b="1" dirty="0" smtClean="0">
                <a:solidFill>
                  <a:srgbClr val="0070C0"/>
                </a:solidFill>
              </a:rPr>
              <a:t>bi-periodicity</a:t>
            </a:r>
            <a:endParaRPr lang="en-US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5982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Irregular </a:t>
            </a:r>
            <a:r>
              <a:rPr lang="en-US" dirty="0" err="1" smtClean="0"/>
              <a:t>Polyhexes</a:t>
            </a:r>
            <a:endParaRPr lang="en-US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F4161-969C-41E1-97B5-F8BAC7FB796F}" type="slidenum">
              <a:rPr lang="en-US" smtClean="0"/>
              <a:t>21</a:t>
            </a:fld>
            <a:endParaRPr lang="en-US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691" y="3470959"/>
            <a:ext cx="8360148" cy="5808971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1042326" y="2272694"/>
            <a:ext cx="62245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11</a:t>
            </a:r>
            <a:r>
              <a:rPr lang="el-GR" dirty="0"/>
              <a:t> ∙</a:t>
            </a:r>
            <a:r>
              <a:rPr lang="fr-FR" dirty="0"/>
              <a:t> </a:t>
            </a:r>
            <a:r>
              <a:rPr lang="el-GR" dirty="0"/>
              <a:t>λ</a:t>
            </a:r>
            <a:r>
              <a:rPr lang="en-US" dirty="0" smtClean="0"/>
              <a:t> possible </a:t>
            </a:r>
            <a:r>
              <a:rPr lang="en-US" b="1" dirty="0" smtClean="0">
                <a:solidFill>
                  <a:srgbClr val="0070C0"/>
                </a:solidFill>
              </a:rPr>
              <a:t>irregular </a:t>
            </a:r>
            <a:r>
              <a:rPr lang="en-US" b="1" dirty="0" err="1" smtClean="0">
                <a:solidFill>
                  <a:srgbClr val="0070C0"/>
                </a:solidFill>
              </a:rPr>
              <a:t>trihexes</a:t>
            </a:r>
            <a:endParaRPr lang="en-US" b="1" dirty="0">
              <a:solidFill>
                <a:srgbClr val="0070C0"/>
              </a:solidFill>
            </a:endParaRPr>
          </a:p>
        </p:txBody>
      </p:sp>
      <p:grpSp>
        <p:nvGrpSpPr>
          <p:cNvPr id="8" name="Groupe 7"/>
          <p:cNvGrpSpPr/>
          <p:nvPr/>
        </p:nvGrpSpPr>
        <p:grpSpPr>
          <a:xfrm>
            <a:off x="11068632" y="1995693"/>
            <a:ext cx="4907830" cy="7829914"/>
            <a:chOff x="11068632" y="1995693"/>
            <a:chExt cx="4907830" cy="7829914"/>
          </a:xfrm>
        </p:grpSpPr>
        <p:pic>
          <p:nvPicPr>
            <p:cNvPr id="5" name="Imag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90795" y="3267747"/>
              <a:ext cx="4063504" cy="6557860"/>
            </a:xfrm>
            <a:prstGeom prst="rect">
              <a:avLst/>
            </a:prstGeom>
          </p:spPr>
        </p:pic>
        <p:sp>
          <p:nvSpPr>
            <p:cNvPr id="7" name="ZoneTexte 6"/>
            <p:cNvSpPr txBox="1"/>
            <p:nvPr/>
          </p:nvSpPr>
          <p:spPr>
            <a:xfrm>
              <a:off x="11068632" y="1995693"/>
              <a:ext cx="490783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solidFill>
                    <a:srgbClr val="0070C0"/>
                  </a:solidFill>
                </a:rPr>
                <a:t>Subdivision rule </a:t>
              </a:r>
              <a:r>
                <a:rPr lang="en-US" dirty="0" smtClean="0"/>
                <a:t>for each irregular  </a:t>
              </a:r>
              <a:r>
                <a:rPr lang="en-US" dirty="0" err="1" smtClean="0"/>
                <a:t>trihex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664413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Comparison with previous </a:t>
            </a:r>
            <a:r>
              <a:rPr lang="en-US" dirty="0" smtClean="0"/>
              <a:t>systems</a:t>
            </a:r>
            <a:endParaRPr lang="en-US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F4161-969C-41E1-97B5-F8BAC7FB796F}" type="slidenum">
              <a:rPr lang="en-US" smtClean="0"/>
              <a:t>22</a:t>
            </a:fld>
            <a:endParaRPr lang="en-US"/>
          </a:p>
        </p:txBody>
      </p:sp>
      <p:pic>
        <p:nvPicPr>
          <p:cNvPr id="4" name="Espace réservé du contenu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0884" y="2836807"/>
            <a:ext cx="14637471" cy="6916792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2889783" y="2120752"/>
            <a:ext cx="16924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Penrose</a:t>
            </a:r>
            <a:endParaRPr lang="en-US" dirty="0"/>
          </a:p>
        </p:txBody>
      </p:sp>
      <p:sp>
        <p:nvSpPr>
          <p:cNvPr id="9" name="ZoneTexte 8"/>
          <p:cNvSpPr txBox="1"/>
          <p:nvPr/>
        </p:nvSpPr>
        <p:spPr>
          <a:xfrm>
            <a:off x="5991640" y="2120751"/>
            <a:ext cx="25809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Polyominoes</a:t>
            </a:r>
            <a:endParaRPr lang="en-US" dirty="0"/>
          </a:p>
        </p:txBody>
      </p:sp>
      <p:sp>
        <p:nvSpPr>
          <p:cNvPr id="10" name="ZoneTexte 9"/>
          <p:cNvSpPr txBox="1"/>
          <p:nvPr/>
        </p:nvSpPr>
        <p:spPr>
          <a:xfrm>
            <a:off x="12583803" y="2120749"/>
            <a:ext cx="35134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70C0"/>
                </a:solidFill>
              </a:rPr>
              <a:t>Irregular </a:t>
            </a:r>
            <a:r>
              <a:rPr lang="en-US" b="1" dirty="0" err="1" smtClean="0">
                <a:solidFill>
                  <a:srgbClr val="0070C0"/>
                </a:solidFill>
              </a:rPr>
              <a:t>Trihexes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12" name="ZoneTexte 11"/>
          <p:cNvSpPr txBox="1"/>
          <p:nvPr/>
        </p:nvSpPr>
        <p:spPr>
          <a:xfrm>
            <a:off x="9904577" y="2120752"/>
            <a:ext cx="17094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Trihexes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8957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Sampling generation</a:t>
            </a:r>
            <a:endParaRPr lang="en-US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F4161-969C-41E1-97B5-F8BAC7FB796F}" type="slidenum">
              <a:rPr lang="en-US" smtClean="0"/>
              <a:t>23</a:t>
            </a:fld>
            <a:endParaRPr lang="en-US"/>
          </a:p>
        </p:txBody>
      </p:sp>
      <p:pic>
        <p:nvPicPr>
          <p:cNvPr id="5" name="polyhex_subdiv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5161" t="15445" r="5152" b="5226"/>
          <a:stretch>
            <a:fillRect/>
          </a:stretch>
        </p:blipFill>
        <p:spPr>
          <a:xfrm>
            <a:off x="1763675" y="2192032"/>
            <a:ext cx="14763824" cy="7345543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66074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74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Sampling</a:t>
            </a:r>
            <a:r>
              <a:rPr lang="fr-FR" dirty="0" smtClean="0"/>
              <a:t> </a:t>
            </a:r>
            <a:r>
              <a:rPr lang="fr-FR" dirty="0" err="1" smtClean="0"/>
              <a:t>optimization</a:t>
            </a:r>
            <a:endParaRPr lang="en-US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F4161-969C-41E1-97B5-F8BAC7FB796F}" type="slidenum">
              <a:rPr lang="en-US" smtClean="0"/>
              <a:t>24</a:t>
            </a:fld>
            <a:endParaRPr lang="en-US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" t="575" r="219" b="395"/>
          <a:stretch/>
        </p:blipFill>
        <p:spPr>
          <a:xfrm>
            <a:off x="1763787" y="2172530"/>
            <a:ext cx="14763600" cy="7365045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032623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Sampling</a:t>
            </a:r>
            <a:r>
              <a:rPr lang="fr-FR" dirty="0" smtClean="0"/>
              <a:t> </a:t>
            </a:r>
            <a:r>
              <a:rPr lang="fr-FR" dirty="0" err="1" smtClean="0"/>
              <a:t>optimization</a:t>
            </a:r>
            <a:endParaRPr lang="en-US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F4161-969C-41E1-97B5-F8BAC7FB796F}" type="slidenum">
              <a:rPr lang="en-US" smtClean="0"/>
              <a:t>25</a:t>
            </a:fld>
            <a:endParaRPr lang="en-US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142" y="2127829"/>
            <a:ext cx="16328890" cy="7697778"/>
          </a:xfrm>
          <a:prstGeom prst="rect">
            <a:avLst/>
          </a:prstGeom>
          <a:ln w="38100">
            <a:noFill/>
          </a:ln>
        </p:spPr>
      </p:pic>
    </p:spTree>
    <p:extLst>
      <p:ext uri="{BB962C8B-B14F-4D97-AF65-F5344CB8AC3E}">
        <p14:creationId xmlns:p14="http://schemas.microsoft.com/office/powerpoint/2010/main" val="1204822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Sampling</a:t>
            </a:r>
            <a:r>
              <a:rPr lang="fr-FR" dirty="0" smtClean="0"/>
              <a:t> </a:t>
            </a:r>
            <a:r>
              <a:rPr lang="fr-FR" dirty="0" err="1" smtClean="0"/>
              <a:t>optimization</a:t>
            </a:r>
            <a:endParaRPr lang="en-US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F4161-969C-41E1-97B5-F8BAC7FB796F}" type="slidenum">
              <a:rPr lang="en-US" smtClean="0"/>
              <a:t>26</a:t>
            </a:fld>
            <a:endParaRPr lang="en-US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7809" y="2318003"/>
            <a:ext cx="14755557" cy="7075556"/>
          </a:xfrm>
          <a:prstGeom prst="rect">
            <a:avLst/>
          </a:prstGeom>
          <a:ln w="38100">
            <a:noFill/>
          </a:ln>
        </p:spPr>
      </p:pic>
    </p:spTree>
    <p:extLst>
      <p:ext uri="{BB962C8B-B14F-4D97-AF65-F5344CB8AC3E}">
        <p14:creationId xmlns:p14="http://schemas.microsoft.com/office/powerpoint/2010/main" val="469133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Overall</a:t>
            </a:r>
            <a:r>
              <a:rPr lang="fr-FR" dirty="0" smtClean="0"/>
              <a:t> pipeline</a:t>
            </a:r>
            <a:endParaRPr lang="en-US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F4161-969C-41E1-97B5-F8BAC7FB796F}" type="slidenum">
              <a:rPr lang="en-US" smtClean="0"/>
              <a:t>27</a:t>
            </a:fld>
            <a:endParaRPr lang="en-US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29" y="3456998"/>
            <a:ext cx="16277716" cy="3776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530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Results</a:t>
            </a:r>
            <a:endParaRPr lang="en-US" dirty="0"/>
          </a:p>
        </p:txBody>
      </p:sp>
      <p:grpSp>
        <p:nvGrpSpPr>
          <p:cNvPr id="36" name="Groupe 35"/>
          <p:cNvGrpSpPr>
            <a:grpSpLocks noChangeAspect="1"/>
          </p:cNvGrpSpPr>
          <p:nvPr/>
        </p:nvGrpSpPr>
        <p:grpSpPr>
          <a:xfrm>
            <a:off x="1036426" y="2754173"/>
            <a:ext cx="7641530" cy="3471033"/>
            <a:chOff x="738593" y="3044384"/>
            <a:chExt cx="7132901" cy="3240000"/>
          </a:xfrm>
        </p:grpSpPr>
        <p:pic>
          <p:nvPicPr>
            <p:cNvPr id="8" name="Image 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3099" y="3044384"/>
              <a:ext cx="3239999" cy="3239998"/>
            </a:xfrm>
            <a:prstGeom prst="rect">
              <a:avLst/>
            </a:prstGeom>
          </p:spPr>
        </p:pic>
        <p:grpSp>
          <p:nvGrpSpPr>
            <p:cNvPr id="35" name="Groupe 34"/>
            <p:cNvGrpSpPr>
              <a:grpSpLocks noChangeAspect="1"/>
            </p:cNvGrpSpPr>
            <p:nvPr/>
          </p:nvGrpSpPr>
          <p:grpSpPr>
            <a:xfrm>
              <a:off x="4681452" y="3044384"/>
              <a:ext cx="3190042" cy="3240000"/>
              <a:chOff x="4753099" y="3017256"/>
              <a:chExt cx="3240000" cy="3290740"/>
            </a:xfrm>
          </p:grpSpPr>
          <p:sp>
            <p:nvSpPr>
              <p:cNvPr id="27" name="Rectangle 26"/>
              <p:cNvSpPr/>
              <p:nvPr/>
            </p:nvSpPr>
            <p:spPr>
              <a:xfrm>
                <a:off x="4753099" y="4172961"/>
                <a:ext cx="3240000" cy="2135035"/>
              </a:xfrm>
              <a:prstGeom prst="rect">
                <a:avLst/>
              </a:prstGeom>
              <a:solidFill>
                <a:srgbClr val="FFFFFF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7" name="Image 6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53099" y="3017256"/>
                <a:ext cx="3239999" cy="129262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9" name="Image 8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17899" y="4461604"/>
                <a:ext cx="3110399" cy="1785818"/>
              </a:xfrm>
              <a:prstGeom prst="rect">
                <a:avLst/>
              </a:prstGeom>
            </p:spPr>
          </p:pic>
        </p:grpSp>
        <p:sp>
          <p:nvSpPr>
            <p:cNvPr id="6" name="ZoneTexte 5"/>
            <p:cNvSpPr txBox="1"/>
            <p:nvPr/>
          </p:nvSpPr>
          <p:spPr>
            <a:xfrm>
              <a:off x="738593" y="3044384"/>
              <a:ext cx="617831" cy="3239997"/>
            </a:xfrm>
            <a:prstGeom prst="rect">
              <a:avLst/>
            </a:prstGeom>
            <a:noFill/>
          </p:spPr>
          <p:txBody>
            <a:bodyPr vert="vert270" wrap="square" lIns="0" bIns="0" rtlCol="0">
              <a:spAutoFit/>
            </a:bodyPr>
            <a:lstStyle/>
            <a:p>
              <a:r>
                <a:rPr lang="en-US" dirty="0" smtClean="0"/>
                <a:t>Penrose</a:t>
              </a:r>
              <a:endParaRPr lang="en-US" dirty="0"/>
            </a:p>
          </p:txBody>
        </p:sp>
      </p:grpSp>
      <p:grpSp>
        <p:nvGrpSpPr>
          <p:cNvPr id="71" name="Groupe 70"/>
          <p:cNvGrpSpPr/>
          <p:nvPr/>
        </p:nvGrpSpPr>
        <p:grpSpPr>
          <a:xfrm>
            <a:off x="1008683" y="6374677"/>
            <a:ext cx="7669121" cy="3471035"/>
            <a:chOff x="828242" y="6456257"/>
            <a:chExt cx="7488873" cy="3389455"/>
          </a:xfrm>
        </p:grpSpPr>
        <p:grpSp>
          <p:nvGrpSpPr>
            <p:cNvPr id="44" name="Groupe 43"/>
            <p:cNvGrpSpPr>
              <a:grpSpLocks noChangeAspect="1"/>
            </p:cNvGrpSpPr>
            <p:nvPr/>
          </p:nvGrpSpPr>
          <p:grpSpPr>
            <a:xfrm>
              <a:off x="1477116" y="6456257"/>
              <a:ext cx="6839999" cy="3389454"/>
              <a:chOff x="1333100" y="3044384"/>
              <a:chExt cx="6538394" cy="3240000"/>
            </a:xfrm>
          </p:grpSpPr>
          <p:pic>
            <p:nvPicPr>
              <p:cNvPr id="45" name="Image 44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33100" y="3044384"/>
                <a:ext cx="3239996" cy="3239998"/>
              </a:xfrm>
              <a:prstGeom prst="rect">
                <a:avLst/>
              </a:prstGeom>
            </p:spPr>
          </p:pic>
          <p:grpSp>
            <p:nvGrpSpPr>
              <p:cNvPr id="46" name="Groupe 45"/>
              <p:cNvGrpSpPr>
                <a:grpSpLocks noChangeAspect="1"/>
              </p:cNvGrpSpPr>
              <p:nvPr/>
            </p:nvGrpSpPr>
            <p:grpSpPr>
              <a:xfrm>
                <a:off x="4681452" y="3044384"/>
                <a:ext cx="3190042" cy="3240000"/>
                <a:chOff x="4753099" y="3017256"/>
                <a:chExt cx="3240000" cy="3290740"/>
              </a:xfrm>
            </p:grpSpPr>
            <p:sp>
              <p:nvSpPr>
                <p:cNvPr id="48" name="Rectangle 47"/>
                <p:cNvSpPr/>
                <p:nvPr/>
              </p:nvSpPr>
              <p:spPr>
                <a:xfrm>
                  <a:off x="4753099" y="4172961"/>
                  <a:ext cx="3240000" cy="2135035"/>
                </a:xfrm>
                <a:prstGeom prst="rect">
                  <a:avLst/>
                </a:prstGeom>
                <a:solidFill>
                  <a:srgbClr val="FFFFFF">
                    <a:alpha val="8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49" name="Image 48"/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753100" y="3017256"/>
                  <a:ext cx="3239996" cy="1292620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pic>
              <p:nvPicPr>
                <p:cNvPr id="50" name="Image 49"/>
                <p:cNvPicPr>
                  <a:picLocks noChangeAspect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817900" y="4461604"/>
                  <a:ext cx="3110397" cy="1785818"/>
                </a:xfrm>
                <a:prstGeom prst="rect">
                  <a:avLst/>
                </a:prstGeom>
              </p:spPr>
            </p:pic>
          </p:grpSp>
        </p:grpSp>
        <p:sp>
          <p:nvSpPr>
            <p:cNvPr id="66" name="ZoneTexte 65"/>
            <p:cNvSpPr txBox="1"/>
            <p:nvPr/>
          </p:nvSpPr>
          <p:spPr>
            <a:xfrm>
              <a:off x="828242" y="6456262"/>
              <a:ext cx="646331" cy="3389450"/>
            </a:xfrm>
            <a:prstGeom prst="rect">
              <a:avLst/>
            </a:prstGeom>
            <a:noFill/>
          </p:spPr>
          <p:txBody>
            <a:bodyPr vert="vert270" wrap="square" lIns="0" bIns="0" rtlCol="0">
              <a:spAutoFit/>
            </a:bodyPr>
            <a:lstStyle/>
            <a:p>
              <a:r>
                <a:rPr lang="en-US" dirty="0" err="1" smtClean="0"/>
                <a:t>Polyominoes</a:t>
              </a:r>
              <a:endParaRPr lang="en-US" dirty="0"/>
            </a:p>
          </p:txBody>
        </p:sp>
      </p:grpSp>
      <p:grpSp>
        <p:nvGrpSpPr>
          <p:cNvPr id="69" name="Groupe 68"/>
          <p:cNvGrpSpPr/>
          <p:nvPr/>
        </p:nvGrpSpPr>
        <p:grpSpPr>
          <a:xfrm>
            <a:off x="9255721" y="2754076"/>
            <a:ext cx="7666730" cy="3471131"/>
            <a:chOff x="9327729" y="2351801"/>
            <a:chExt cx="7486330" cy="3389454"/>
          </a:xfrm>
        </p:grpSpPr>
        <p:grpSp>
          <p:nvGrpSpPr>
            <p:cNvPr id="51" name="Groupe 50"/>
            <p:cNvGrpSpPr>
              <a:grpSpLocks noChangeAspect="1"/>
            </p:cNvGrpSpPr>
            <p:nvPr/>
          </p:nvGrpSpPr>
          <p:grpSpPr>
            <a:xfrm>
              <a:off x="9974060" y="2351801"/>
              <a:ext cx="6839999" cy="3389454"/>
              <a:chOff x="1333100" y="3044384"/>
              <a:chExt cx="6538394" cy="3240000"/>
            </a:xfrm>
          </p:grpSpPr>
          <p:pic>
            <p:nvPicPr>
              <p:cNvPr id="52" name="Image 51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33100" y="3044384"/>
                <a:ext cx="3239996" cy="3239998"/>
              </a:xfrm>
              <a:prstGeom prst="rect">
                <a:avLst/>
              </a:prstGeom>
            </p:spPr>
          </p:pic>
          <p:grpSp>
            <p:nvGrpSpPr>
              <p:cNvPr id="53" name="Groupe 52"/>
              <p:cNvGrpSpPr>
                <a:grpSpLocks noChangeAspect="1"/>
              </p:cNvGrpSpPr>
              <p:nvPr/>
            </p:nvGrpSpPr>
            <p:grpSpPr>
              <a:xfrm>
                <a:off x="4681452" y="3044384"/>
                <a:ext cx="3190042" cy="3240000"/>
                <a:chOff x="4753099" y="3017256"/>
                <a:chExt cx="3240000" cy="3290740"/>
              </a:xfrm>
            </p:grpSpPr>
            <p:sp>
              <p:nvSpPr>
                <p:cNvPr id="55" name="Rectangle 54"/>
                <p:cNvSpPr/>
                <p:nvPr/>
              </p:nvSpPr>
              <p:spPr>
                <a:xfrm>
                  <a:off x="4753099" y="4172961"/>
                  <a:ext cx="3240000" cy="2135035"/>
                </a:xfrm>
                <a:prstGeom prst="rect">
                  <a:avLst/>
                </a:prstGeom>
                <a:solidFill>
                  <a:srgbClr val="FFFFFF">
                    <a:alpha val="8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56" name="Image 55"/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755213" y="3017256"/>
                  <a:ext cx="3235772" cy="1292620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pic>
              <p:nvPicPr>
                <p:cNvPr id="57" name="Image 56"/>
                <p:cNvPicPr>
                  <a:picLocks noChangeAspect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817899" y="4474885"/>
                  <a:ext cx="3110399" cy="1759257"/>
                </a:xfrm>
                <a:prstGeom prst="rect">
                  <a:avLst/>
                </a:prstGeom>
              </p:spPr>
            </p:pic>
          </p:grpSp>
        </p:grpSp>
        <p:sp>
          <p:nvSpPr>
            <p:cNvPr id="67" name="ZoneTexte 66"/>
            <p:cNvSpPr txBox="1"/>
            <p:nvPr/>
          </p:nvSpPr>
          <p:spPr>
            <a:xfrm>
              <a:off x="9327729" y="2351801"/>
              <a:ext cx="646331" cy="3389450"/>
            </a:xfrm>
            <a:prstGeom prst="rect">
              <a:avLst/>
            </a:prstGeom>
            <a:noFill/>
          </p:spPr>
          <p:txBody>
            <a:bodyPr vert="vert270" wrap="square" lIns="0" bIns="0" rtlCol="0">
              <a:spAutoFit/>
            </a:bodyPr>
            <a:lstStyle/>
            <a:p>
              <a:r>
                <a:rPr lang="fr-FR" dirty="0" smtClean="0"/>
                <a:t>Wang </a:t>
              </a:r>
              <a:r>
                <a:rPr lang="fr-FR" dirty="0" err="1" smtClean="0"/>
                <a:t>Tiles</a:t>
              </a:r>
              <a:endParaRPr lang="en-US" dirty="0"/>
            </a:p>
          </p:txBody>
        </p:sp>
      </p:grpSp>
      <p:grpSp>
        <p:nvGrpSpPr>
          <p:cNvPr id="70" name="Groupe 69"/>
          <p:cNvGrpSpPr/>
          <p:nvPr/>
        </p:nvGrpSpPr>
        <p:grpSpPr>
          <a:xfrm>
            <a:off x="9254921" y="6374580"/>
            <a:ext cx="7666730" cy="3471131"/>
            <a:chOff x="9326929" y="6456257"/>
            <a:chExt cx="7486330" cy="3389454"/>
          </a:xfrm>
        </p:grpSpPr>
        <p:grpSp>
          <p:nvGrpSpPr>
            <p:cNvPr id="58" name="Groupe 57"/>
            <p:cNvGrpSpPr>
              <a:grpSpLocks noChangeAspect="1"/>
            </p:cNvGrpSpPr>
            <p:nvPr/>
          </p:nvGrpSpPr>
          <p:grpSpPr>
            <a:xfrm>
              <a:off x="9973260" y="6456257"/>
              <a:ext cx="6839999" cy="3389454"/>
              <a:chOff x="1333100" y="3044384"/>
              <a:chExt cx="6538394" cy="3240000"/>
            </a:xfrm>
          </p:grpSpPr>
          <p:pic>
            <p:nvPicPr>
              <p:cNvPr id="59" name="Image 58"/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33100" y="3044384"/>
                <a:ext cx="3239996" cy="3239998"/>
              </a:xfrm>
              <a:prstGeom prst="rect">
                <a:avLst/>
              </a:prstGeom>
            </p:spPr>
          </p:pic>
          <p:grpSp>
            <p:nvGrpSpPr>
              <p:cNvPr id="60" name="Groupe 59"/>
              <p:cNvGrpSpPr>
                <a:grpSpLocks noChangeAspect="1"/>
              </p:cNvGrpSpPr>
              <p:nvPr/>
            </p:nvGrpSpPr>
            <p:grpSpPr>
              <a:xfrm>
                <a:off x="4681452" y="3044384"/>
                <a:ext cx="3190042" cy="3240000"/>
                <a:chOff x="4753099" y="3017256"/>
                <a:chExt cx="3240000" cy="3290740"/>
              </a:xfrm>
            </p:grpSpPr>
            <p:sp>
              <p:nvSpPr>
                <p:cNvPr id="62" name="Rectangle 61"/>
                <p:cNvSpPr/>
                <p:nvPr/>
              </p:nvSpPr>
              <p:spPr>
                <a:xfrm>
                  <a:off x="4753099" y="4172961"/>
                  <a:ext cx="3240000" cy="2135035"/>
                </a:xfrm>
                <a:prstGeom prst="rect">
                  <a:avLst/>
                </a:prstGeom>
                <a:solidFill>
                  <a:srgbClr val="FFFFFF">
                    <a:alpha val="8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63" name="Image 62"/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753100" y="3017256"/>
                  <a:ext cx="3239996" cy="1292620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pic>
              <p:nvPicPr>
                <p:cNvPr id="64" name="Image 63"/>
                <p:cNvPicPr>
                  <a:picLocks noChangeAspect="1"/>
                </p:cNvPicPr>
                <p:nvPr/>
              </p:nvPicPr>
              <p:blipFill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817900" y="4461604"/>
                  <a:ext cx="3110397" cy="1785818"/>
                </a:xfrm>
                <a:prstGeom prst="rect">
                  <a:avLst/>
                </a:prstGeom>
              </p:spPr>
            </p:pic>
          </p:grpSp>
        </p:grpSp>
        <p:sp>
          <p:nvSpPr>
            <p:cNvPr id="68" name="ZoneTexte 67"/>
            <p:cNvSpPr txBox="1"/>
            <p:nvPr/>
          </p:nvSpPr>
          <p:spPr>
            <a:xfrm>
              <a:off x="9326929" y="6456257"/>
              <a:ext cx="631123" cy="3389450"/>
            </a:xfrm>
            <a:prstGeom prst="rect">
              <a:avLst/>
            </a:prstGeom>
            <a:noFill/>
          </p:spPr>
          <p:txBody>
            <a:bodyPr vert="vert270" wrap="square" lIns="0" bIns="0" rtlCol="0">
              <a:spAutoFit/>
            </a:bodyPr>
            <a:lstStyle/>
            <a:p>
              <a:r>
                <a:rPr lang="en-US" b="1" dirty="0" smtClean="0">
                  <a:solidFill>
                    <a:srgbClr val="0070C0"/>
                  </a:solidFill>
                </a:rPr>
                <a:t>Our Result</a:t>
              </a:r>
              <a:endParaRPr lang="en-US" b="1" dirty="0">
                <a:solidFill>
                  <a:srgbClr val="0070C0"/>
                </a:solidFill>
              </a:endParaRPr>
            </a:p>
          </p:txBody>
        </p:sp>
      </p:grpSp>
      <p:sp>
        <p:nvSpPr>
          <p:cNvPr id="72" name="ZoneTexte 71"/>
          <p:cNvSpPr txBox="1"/>
          <p:nvPr/>
        </p:nvSpPr>
        <p:spPr>
          <a:xfrm>
            <a:off x="1064102" y="1904727"/>
            <a:ext cx="105917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Comparison</a:t>
            </a:r>
            <a:r>
              <a:rPr lang="fr-FR" dirty="0" smtClean="0"/>
              <a:t> </a:t>
            </a:r>
            <a:r>
              <a:rPr lang="fr-FR" dirty="0" err="1" smtClean="0"/>
              <a:t>with</a:t>
            </a:r>
            <a:r>
              <a:rPr lang="fr-FR" dirty="0" smtClean="0"/>
              <a:t> </a:t>
            </a:r>
            <a:r>
              <a:rPr lang="fr-FR" dirty="0" err="1" smtClean="0"/>
              <a:t>previous</a:t>
            </a:r>
            <a:r>
              <a:rPr lang="fr-FR" dirty="0" smtClean="0"/>
              <a:t> </a:t>
            </a:r>
            <a:r>
              <a:rPr lang="fr-FR" b="1" dirty="0" err="1" smtClean="0">
                <a:solidFill>
                  <a:srgbClr val="0070C0"/>
                </a:solidFill>
              </a:rPr>
              <a:t>tile-based</a:t>
            </a:r>
            <a:r>
              <a:rPr lang="fr-FR" dirty="0" smtClean="0"/>
              <a:t> </a:t>
            </a:r>
            <a:r>
              <a:rPr lang="fr-FR" dirty="0" err="1" smtClean="0"/>
              <a:t>sampling</a:t>
            </a:r>
            <a:r>
              <a:rPr lang="fr-FR" dirty="0" smtClean="0"/>
              <a:t> </a:t>
            </a:r>
            <a:r>
              <a:rPr lang="fr-FR" dirty="0" err="1" smtClean="0"/>
              <a:t>methods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0052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it is essential?</a:t>
            </a:r>
            <a:endParaRPr lang="en-US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080691" y="2552801"/>
            <a:ext cx="4824536" cy="720082"/>
          </a:xfrm>
        </p:spPr>
        <p:txBody>
          <a:bodyPr lIns="0"/>
          <a:lstStyle/>
          <a:p>
            <a:r>
              <a:rPr lang="en-US" sz="3600" dirty="0" smtClean="0"/>
              <a:t>Noise =</a:t>
            </a:r>
            <a:r>
              <a:rPr lang="en-US" sz="3600" dirty="0" smtClean="0"/>
              <a:t> </a:t>
            </a:r>
            <a:r>
              <a:rPr lang="en-US" sz="3600" i="1" dirty="0" smtClean="0"/>
              <a:t>spare </a:t>
            </a:r>
            <a:r>
              <a:rPr lang="en-US" sz="3600" i="1" dirty="0" smtClean="0"/>
              <a:t>sampling</a:t>
            </a:r>
            <a:endParaRPr lang="en-US" sz="3600" i="1" dirty="0"/>
          </a:p>
        </p:txBody>
      </p:sp>
      <p:pic>
        <p:nvPicPr>
          <p:cNvPr id="8" name="Espace réservé du contenu 7"/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96" t="7928" r="1443" b="364"/>
          <a:stretch/>
        </p:blipFill>
        <p:spPr>
          <a:xfrm>
            <a:off x="1080691" y="3308880"/>
            <a:ext cx="4818790" cy="6480000"/>
          </a:xfrm>
        </p:spPr>
      </p:pic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F4161-969C-41E1-97B5-F8BAC7FB796F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008683" y="1805566"/>
            <a:ext cx="828181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Two main issues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/>
              <a:t>when sampling a </a:t>
            </a:r>
            <a:r>
              <a:rPr lang="en-US" dirty="0" smtClean="0"/>
              <a:t>function:</a:t>
            </a:r>
            <a:endParaRPr lang="en-US" dirty="0"/>
          </a:p>
        </p:txBody>
      </p:sp>
      <p:sp>
        <p:nvSpPr>
          <p:cNvPr id="14" name="Espace réservé du texte 2"/>
          <p:cNvSpPr>
            <a:spLocks noGrp="1"/>
          </p:cNvSpPr>
          <p:nvPr>
            <p:ph type="body" idx="1"/>
          </p:nvPr>
        </p:nvSpPr>
        <p:spPr>
          <a:xfrm>
            <a:off x="6733483" y="2552799"/>
            <a:ext cx="4320480" cy="720082"/>
          </a:xfrm>
        </p:spPr>
        <p:txBody>
          <a:bodyPr lIns="0"/>
          <a:lstStyle/>
          <a:p>
            <a:r>
              <a:rPr lang="en-US" sz="3600" dirty="0" smtClean="0"/>
              <a:t>Reference</a:t>
            </a:r>
            <a:endParaRPr lang="en-US" sz="3600" dirty="0"/>
          </a:p>
        </p:txBody>
      </p:sp>
      <p:pic>
        <p:nvPicPr>
          <p:cNvPr id="15" name="Espace réservé du contenu 7"/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75" t="7926" r="1468" b="362"/>
          <a:stretch/>
        </p:blipFill>
        <p:spPr>
          <a:xfrm>
            <a:off x="6733483" y="3308885"/>
            <a:ext cx="4818461" cy="6480000"/>
          </a:xfrm>
        </p:spPr>
      </p:pic>
      <p:sp>
        <p:nvSpPr>
          <p:cNvPr id="16" name="Espace réservé du texte 2"/>
          <p:cNvSpPr>
            <a:spLocks noGrp="1"/>
          </p:cNvSpPr>
          <p:nvPr>
            <p:ph type="body" idx="1"/>
          </p:nvPr>
        </p:nvSpPr>
        <p:spPr>
          <a:xfrm>
            <a:off x="12385947" y="2552799"/>
            <a:ext cx="5256584" cy="720082"/>
          </a:xfrm>
        </p:spPr>
        <p:txBody>
          <a:bodyPr lIns="0"/>
          <a:lstStyle/>
          <a:p>
            <a:r>
              <a:rPr lang="en-US" sz="3600" dirty="0" smtClean="0"/>
              <a:t>Aliasing </a:t>
            </a:r>
            <a:r>
              <a:rPr lang="en-US" sz="3600" dirty="0"/>
              <a:t>=</a:t>
            </a:r>
            <a:r>
              <a:rPr lang="en-US" sz="3600" dirty="0" smtClean="0"/>
              <a:t> </a:t>
            </a:r>
            <a:r>
              <a:rPr lang="en-US" sz="3600" i="1" dirty="0" smtClean="0"/>
              <a:t>sampling pattern</a:t>
            </a:r>
            <a:endParaRPr lang="en-US" sz="3600" i="1" dirty="0"/>
          </a:p>
        </p:txBody>
      </p:sp>
      <p:pic>
        <p:nvPicPr>
          <p:cNvPr id="17" name="Espace réservé du contenu 7"/>
          <p:cNvPicPr>
            <a:picLocks noGrp="1" noChangeAspect="1"/>
          </p:cNvPicPr>
          <p:nvPr>
            <p:ph sz="half" idx="2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48" t="7926" r="1287" b="364"/>
          <a:stretch/>
        </p:blipFill>
        <p:spPr>
          <a:xfrm>
            <a:off x="12385947" y="3308885"/>
            <a:ext cx="4818462" cy="6480000"/>
          </a:xfrm>
        </p:spPr>
      </p:pic>
    </p:spTree>
    <p:extLst>
      <p:ext uri="{BB962C8B-B14F-4D97-AF65-F5344CB8AC3E}">
        <p14:creationId xmlns:p14="http://schemas.microsoft.com/office/powerpoint/2010/main" val="3409852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/>
      <p:bldP spid="16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Results</a:t>
            </a:r>
            <a:endParaRPr lang="en-US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F4161-969C-41E1-97B5-F8BAC7FB796F}" type="slidenum">
              <a:rPr lang="en-US" smtClean="0"/>
              <a:t>29</a:t>
            </a:fld>
            <a:endParaRPr lang="en-US"/>
          </a:p>
        </p:txBody>
      </p:sp>
      <p:sp>
        <p:nvSpPr>
          <p:cNvPr id="4" name="ZoneTexte 3"/>
          <p:cNvSpPr txBox="1"/>
          <p:nvPr/>
        </p:nvSpPr>
        <p:spPr>
          <a:xfrm>
            <a:off x="1080691" y="2048743"/>
            <a:ext cx="5588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Uniform </a:t>
            </a:r>
            <a:r>
              <a:rPr lang="fr-FR" b="1" dirty="0" err="1" smtClean="0">
                <a:solidFill>
                  <a:srgbClr val="0070C0"/>
                </a:solidFill>
              </a:rPr>
              <a:t>blue</a:t>
            </a:r>
            <a:r>
              <a:rPr lang="fr-FR" b="1" dirty="0" smtClean="0">
                <a:solidFill>
                  <a:srgbClr val="0070C0"/>
                </a:solidFill>
              </a:rPr>
              <a:t>-noise </a:t>
            </a:r>
            <a:r>
              <a:rPr lang="fr-FR" dirty="0" err="1" smtClean="0"/>
              <a:t>sampling</a:t>
            </a:r>
            <a:endParaRPr lang="en-US" dirty="0"/>
          </a:p>
        </p:txBody>
      </p:sp>
      <p:grpSp>
        <p:nvGrpSpPr>
          <p:cNvPr id="5" name="Groupe 4"/>
          <p:cNvGrpSpPr>
            <a:grpSpLocks noChangeAspect="1"/>
          </p:cNvGrpSpPr>
          <p:nvPr/>
        </p:nvGrpSpPr>
        <p:grpSpPr>
          <a:xfrm>
            <a:off x="487095" y="3658738"/>
            <a:ext cx="8460000" cy="4942976"/>
            <a:chOff x="1333099" y="2464154"/>
            <a:chExt cx="6538395" cy="3820230"/>
          </a:xfrm>
        </p:grpSpPr>
        <p:pic>
          <p:nvPicPr>
            <p:cNvPr id="6" name="Imag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3100" y="3044384"/>
              <a:ext cx="3239997" cy="3239998"/>
            </a:xfrm>
            <a:prstGeom prst="rect">
              <a:avLst/>
            </a:prstGeom>
          </p:spPr>
        </p:pic>
        <p:grpSp>
          <p:nvGrpSpPr>
            <p:cNvPr id="7" name="Groupe 6"/>
            <p:cNvGrpSpPr>
              <a:grpSpLocks noChangeAspect="1"/>
            </p:cNvGrpSpPr>
            <p:nvPr/>
          </p:nvGrpSpPr>
          <p:grpSpPr>
            <a:xfrm>
              <a:off x="4681452" y="3044384"/>
              <a:ext cx="3190042" cy="3240000"/>
              <a:chOff x="4753099" y="3017256"/>
              <a:chExt cx="3240000" cy="3290740"/>
            </a:xfrm>
          </p:grpSpPr>
          <p:sp>
            <p:nvSpPr>
              <p:cNvPr id="9" name="Rectangle 8"/>
              <p:cNvSpPr/>
              <p:nvPr/>
            </p:nvSpPr>
            <p:spPr>
              <a:xfrm>
                <a:off x="4753099" y="4172961"/>
                <a:ext cx="3240000" cy="2135035"/>
              </a:xfrm>
              <a:prstGeom prst="rect">
                <a:avLst/>
              </a:prstGeom>
              <a:solidFill>
                <a:srgbClr val="FFFFFF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0" name="Image 9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53100" y="3017256"/>
                <a:ext cx="3239997" cy="129262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11" name="Image 10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17900" y="4461604"/>
                <a:ext cx="3110396" cy="1785818"/>
              </a:xfrm>
              <a:prstGeom prst="rect">
                <a:avLst/>
              </a:prstGeom>
            </p:spPr>
          </p:pic>
        </p:grpSp>
        <p:sp>
          <p:nvSpPr>
            <p:cNvPr id="8" name="ZoneTexte 7"/>
            <p:cNvSpPr txBox="1"/>
            <p:nvPr/>
          </p:nvSpPr>
          <p:spPr>
            <a:xfrm>
              <a:off x="1333099" y="2464154"/>
              <a:ext cx="4006659" cy="463843"/>
            </a:xfrm>
            <a:prstGeom prst="rect">
              <a:avLst/>
            </a:prstGeom>
            <a:noFill/>
          </p:spPr>
          <p:txBody>
            <a:bodyPr vert="horz" wrap="square" lIns="0" bIns="0" rtlCol="0">
              <a:spAutoFit/>
            </a:bodyPr>
            <a:lstStyle/>
            <a:p>
              <a:r>
                <a:rPr lang="en-US" dirty="0" smtClean="0"/>
                <a:t>BNOT </a:t>
              </a:r>
              <a:r>
                <a:rPr lang="fr-FR" sz="2800" dirty="0">
                  <a:solidFill>
                    <a:srgbClr val="009900"/>
                  </a:solidFill>
                </a:rPr>
                <a:t>[De Goes et al. 2012</a:t>
              </a:r>
              <a:r>
                <a:rPr lang="fr-FR" sz="2800" dirty="0" smtClean="0">
                  <a:solidFill>
                    <a:srgbClr val="009900"/>
                  </a:solidFill>
                </a:rPr>
                <a:t>]</a:t>
              </a:r>
              <a:endParaRPr lang="en-US" sz="2800" dirty="0">
                <a:solidFill>
                  <a:srgbClr val="009900"/>
                </a:solidFill>
              </a:endParaRPr>
            </a:p>
          </p:txBody>
        </p:sp>
      </p:grpSp>
      <p:grpSp>
        <p:nvGrpSpPr>
          <p:cNvPr id="12" name="Groupe 11"/>
          <p:cNvGrpSpPr>
            <a:grpSpLocks noChangeAspect="1"/>
          </p:cNvGrpSpPr>
          <p:nvPr/>
        </p:nvGrpSpPr>
        <p:grpSpPr>
          <a:xfrm>
            <a:off x="9344079" y="3658431"/>
            <a:ext cx="8460000" cy="4942976"/>
            <a:chOff x="1333099" y="2464154"/>
            <a:chExt cx="6538395" cy="3820230"/>
          </a:xfrm>
        </p:grpSpPr>
        <p:pic>
          <p:nvPicPr>
            <p:cNvPr id="13" name="Image 1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3100" y="3044384"/>
              <a:ext cx="3239997" cy="3239998"/>
            </a:xfrm>
            <a:prstGeom prst="rect">
              <a:avLst/>
            </a:prstGeom>
          </p:spPr>
        </p:pic>
        <p:grpSp>
          <p:nvGrpSpPr>
            <p:cNvPr id="14" name="Groupe 13"/>
            <p:cNvGrpSpPr>
              <a:grpSpLocks noChangeAspect="1"/>
            </p:cNvGrpSpPr>
            <p:nvPr/>
          </p:nvGrpSpPr>
          <p:grpSpPr>
            <a:xfrm>
              <a:off x="4681452" y="3044384"/>
              <a:ext cx="3190042" cy="3240000"/>
              <a:chOff x="4753099" y="3017256"/>
              <a:chExt cx="3240000" cy="3290740"/>
            </a:xfrm>
          </p:grpSpPr>
          <p:sp>
            <p:nvSpPr>
              <p:cNvPr id="16" name="Rectangle 15"/>
              <p:cNvSpPr/>
              <p:nvPr/>
            </p:nvSpPr>
            <p:spPr>
              <a:xfrm>
                <a:off x="4753099" y="4172961"/>
                <a:ext cx="3240000" cy="2135035"/>
              </a:xfrm>
              <a:prstGeom prst="rect">
                <a:avLst/>
              </a:prstGeom>
              <a:solidFill>
                <a:srgbClr val="FFFFFF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7" name="Image 16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53100" y="3017256"/>
                <a:ext cx="3239997" cy="129262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18" name="Image 17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17900" y="4461604"/>
                <a:ext cx="3110396" cy="1785818"/>
              </a:xfrm>
              <a:prstGeom prst="rect">
                <a:avLst/>
              </a:prstGeom>
            </p:spPr>
          </p:pic>
        </p:grpSp>
        <p:sp>
          <p:nvSpPr>
            <p:cNvPr id="15" name="ZoneTexte 14"/>
            <p:cNvSpPr txBox="1"/>
            <p:nvPr/>
          </p:nvSpPr>
          <p:spPr>
            <a:xfrm>
              <a:off x="1333099" y="2464154"/>
              <a:ext cx="4006659" cy="463843"/>
            </a:xfrm>
            <a:prstGeom prst="rect">
              <a:avLst/>
            </a:prstGeom>
            <a:noFill/>
          </p:spPr>
          <p:txBody>
            <a:bodyPr vert="horz" wrap="square" lIns="0" bIns="0" rtlCol="0">
              <a:spAutoFit/>
            </a:bodyPr>
            <a:lstStyle/>
            <a:p>
              <a:r>
                <a:rPr lang="en-US" dirty="0" smtClean="0"/>
                <a:t>Our Result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608726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Results</a:t>
            </a:r>
            <a:endParaRPr lang="en-US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F4161-969C-41E1-97B5-F8BAC7FB796F}" type="slidenum">
              <a:rPr lang="en-US" smtClean="0"/>
              <a:t>30</a:t>
            </a:fld>
            <a:endParaRPr lang="en-US"/>
          </a:p>
        </p:txBody>
      </p:sp>
      <p:sp>
        <p:nvSpPr>
          <p:cNvPr id="4" name="ZoneTexte 3"/>
          <p:cNvSpPr txBox="1"/>
          <p:nvPr/>
        </p:nvSpPr>
        <p:spPr>
          <a:xfrm>
            <a:off x="1080691" y="2048743"/>
            <a:ext cx="5609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Uniform </a:t>
            </a:r>
            <a:r>
              <a:rPr lang="fr-FR" b="1" dirty="0" err="1" smtClean="0">
                <a:solidFill>
                  <a:srgbClr val="0070C0"/>
                </a:solidFill>
              </a:rPr>
              <a:t>step</a:t>
            </a:r>
            <a:r>
              <a:rPr lang="fr-FR" b="1" dirty="0" smtClean="0">
                <a:solidFill>
                  <a:srgbClr val="0070C0"/>
                </a:solidFill>
              </a:rPr>
              <a:t>-noise </a:t>
            </a:r>
            <a:r>
              <a:rPr lang="fr-FR" dirty="0" err="1" smtClean="0"/>
              <a:t>sampling</a:t>
            </a:r>
            <a:endParaRPr lang="en-US" dirty="0"/>
          </a:p>
        </p:txBody>
      </p:sp>
      <p:grpSp>
        <p:nvGrpSpPr>
          <p:cNvPr id="5" name="Groupe 4"/>
          <p:cNvGrpSpPr>
            <a:grpSpLocks noChangeAspect="1"/>
          </p:cNvGrpSpPr>
          <p:nvPr/>
        </p:nvGrpSpPr>
        <p:grpSpPr>
          <a:xfrm>
            <a:off x="487095" y="3658738"/>
            <a:ext cx="8460000" cy="4942976"/>
            <a:chOff x="1333099" y="2464154"/>
            <a:chExt cx="6538395" cy="3820230"/>
          </a:xfrm>
        </p:grpSpPr>
        <p:pic>
          <p:nvPicPr>
            <p:cNvPr id="6" name="Imag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3100" y="3044384"/>
              <a:ext cx="3239997" cy="3239998"/>
            </a:xfrm>
            <a:prstGeom prst="rect">
              <a:avLst/>
            </a:prstGeom>
          </p:spPr>
        </p:pic>
        <p:grpSp>
          <p:nvGrpSpPr>
            <p:cNvPr id="7" name="Groupe 6"/>
            <p:cNvGrpSpPr>
              <a:grpSpLocks noChangeAspect="1"/>
            </p:cNvGrpSpPr>
            <p:nvPr/>
          </p:nvGrpSpPr>
          <p:grpSpPr>
            <a:xfrm>
              <a:off x="4681452" y="3044384"/>
              <a:ext cx="3190042" cy="3240000"/>
              <a:chOff x="4753099" y="3017256"/>
              <a:chExt cx="3240000" cy="3290740"/>
            </a:xfrm>
          </p:grpSpPr>
          <p:sp>
            <p:nvSpPr>
              <p:cNvPr id="9" name="Rectangle 8"/>
              <p:cNvSpPr/>
              <p:nvPr/>
            </p:nvSpPr>
            <p:spPr>
              <a:xfrm>
                <a:off x="4753099" y="4172961"/>
                <a:ext cx="3240000" cy="2135035"/>
              </a:xfrm>
              <a:prstGeom prst="rect">
                <a:avLst/>
              </a:prstGeom>
              <a:solidFill>
                <a:srgbClr val="FFFFFF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0" name="Image 9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53100" y="3017256"/>
                <a:ext cx="3239997" cy="1292619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11" name="Image 10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21326" y="4461604"/>
                <a:ext cx="3103545" cy="1785818"/>
              </a:xfrm>
              <a:prstGeom prst="rect">
                <a:avLst/>
              </a:prstGeom>
            </p:spPr>
          </p:pic>
        </p:grpSp>
        <p:sp>
          <p:nvSpPr>
            <p:cNvPr id="8" name="ZoneTexte 7"/>
            <p:cNvSpPr txBox="1"/>
            <p:nvPr/>
          </p:nvSpPr>
          <p:spPr>
            <a:xfrm>
              <a:off x="1333099" y="2464154"/>
              <a:ext cx="4006659" cy="463843"/>
            </a:xfrm>
            <a:prstGeom prst="rect">
              <a:avLst/>
            </a:prstGeom>
            <a:noFill/>
          </p:spPr>
          <p:txBody>
            <a:bodyPr vert="horz" wrap="square" lIns="0" bIns="0" rtlCol="0">
              <a:spAutoFit/>
            </a:bodyPr>
            <a:lstStyle/>
            <a:p>
              <a:r>
                <a:rPr lang="en-US" dirty="0" smtClean="0"/>
                <a:t>Step </a:t>
              </a:r>
              <a:r>
                <a:rPr lang="en-US" sz="2800" dirty="0" smtClean="0">
                  <a:solidFill>
                    <a:srgbClr val="009900"/>
                  </a:solidFill>
                </a:rPr>
                <a:t>using</a:t>
              </a:r>
              <a:r>
                <a:rPr lang="en-US" dirty="0" smtClean="0">
                  <a:solidFill>
                    <a:srgbClr val="009900"/>
                  </a:solidFill>
                </a:rPr>
                <a:t> </a:t>
              </a:r>
              <a:r>
                <a:rPr lang="fr-FR" sz="2800" dirty="0" smtClean="0">
                  <a:solidFill>
                    <a:srgbClr val="009900"/>
                  </a:solidFill>
                </a:rPr>
                <a:t>[</a:t>
              </a:r>
              <a:r>
                <a:rPr lang="fr-FR" sz="2800" dirty="0" err="1">
                  <a:solidFill>
                    <a:srgbClr val="009900"/>
                  </a:solidFill>
                </a:rPr>
                <a:t>Heck</a:t>
              </a:r>
              <a:r>
                <a:rPr lang="fr-FR" sz="2800" dirty="0">
                  <a:solidFill>
                    <a:srgbClr val="009900"/>
                  </a:solidFill>
                </a:rPr>
                <a:t> et al. 2013</a:t>
              </a:r>
              <a:r>
                <a:rPr lang="fr-FR" sz="2800" dirty="0" smtClean="0">
                  <a:solidFill>
                    <a:srgbClr val="009900"/>
                  </a:solidFill>
                </a:rPr>
                <a:t>]</a:t>
              </a:r>
              <a:endParaRPr lang="en-US" sz="2800" dirty="0">
                <a:solidFill>
                  <a:srgbClr val="009900"/>
                </a:solidFill>
              </a:endParaRPr>
            </a:p>
          </p:txBody>
        </p:sp>
      </p:grpSp>
      <p:grpSp>
        <p:nvGrpSpPr>
          <p:cNvPr id="12" name="Groupe 11"/>
          <p:cNvGrpSpPr>
            <a:grpSpLocks noChangeAspect="1"/>
          </p:cNvGrpSpPr>
          <p:nvPr/>
        </p:nvGrpSpPr>
        <p:grpSpPr>
          <a:xfrm>
            <a:off x="9344079" y="3658431"/>
            <a:ext cx="8460000" cy="4942976"/>
            <a:chOff x="1333099" y="2464154"/>
            <a:chExt cx="6538395" cy="3820230"/>
          </a:xfrm>
        </p:grpSpPr>
        <p:pic>
          <p:nvPicPr>
            <p:cNvPr id="13" name="Image 1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3100" y="3044384"/>
              <a:ext cx="3239997" cy="3239998"/>
            </a:xfrm>
            <a:prstGeom prst="rect">
              <a:avLst/>
            </a:prstGeom>
          </p:spPr>
        </p:pic>
        <p:grpSp>
          <p:nvGrpSpPr>
            <p:cNvPr id="14" name="Groupe 13"/>
            <p:cNvGrpSpPr>
              <a:grpSpLocks noChangeAspect="1"/>
            </p:cNvGrpSpPr>
            <p:nvPr/>
          </p:nvGrpSpPr>
          <p:grpSpPr>
            <a:xfrm>
              <a:off x="4681452" y="3044384"/>
              <a:ext cx="3190042" cy="3240000"/>
              <a:chOff x="4753099" y="3017256"/>
              <a:chExt cx="3240000" cy="3290740"/>
            </a:xfrm>
          </p:grpSpPr>
          <p:sp>
            <p:nvSpPr>
              <p:cNvPr id="16" name="Rectangle 15"/>
              <p:cNvSpPr/>
              <p:nvPr/>
            </p:nvSpPr>
            <p:spPr>
              <a:xfrm>
                <a:off x="4753099" y="4172961"/>
                <a:ext cx="3240000" cy="2135035"/>
              </a:xfrm>
              <a:prstGeom prst="rect">
                <a:avLst/>
              </a:prstGeom>
              <a:solidFill>
                <a:srgbClr val="FFFFFF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7" name="Image 16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53100" y="3017256"/>
                <a:ext cx="3239997" cy="1292619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18" name="Image 17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17900" y="4461604"/>
                <a:ext cx="3110396" cy="1785817"/>
              </a:xfrm>
              <a:prstGeom prst="rect">
                <a:avLst/>
              </a:prstGeom>
            </p:spPr>
          </p:pic>
        </p:grpSp>
        <p:sp>
          <p:nvSpPr>
            <p:cNvPr id="15" name="ZoneTexte 14"/>
            <p:cNvSpPr txBox="1"/>
            <p:nvPr/>
          </p:nvSpPr>
          <p:spPr>
            <a:xfrm>
              <a:off x="1333099" y="2464154"/>
              <a:ext cx="4006659" cy="463843"/>
            </a:xfrm>
            <a:prstGeom prst="rect">
              <a:avLst/>
            </a:prstGeom>
            <a:noFill/>
          </p:spPr>
          <p:txBody>
            <a:bodyPr vert="horz" wrap="square" lIns="0" bIns="0" rtlCol="0">
              <a:spAutoFit/>
            </a:bodyPr>
            <a:lstStyle/>
            <a:p>
              <a:r>
                <a:rPr lang="en-US" dirty="0" smtClean="0"/>
                <a:t>Our Result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179930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Results</a:t>
            </a:r>
            <a:endParaRPr lang="en-US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F4161-969C-41E1-97B5-F8BAC7FB796F}" type="slidenum">
              <a:rPr lang="en-US" smtClean="0"/>
              <a:t>31</a:t>
            </a:fld>
            <a:endParaRPr lang="en-US"/>
          </a:p>
        </p:txBody>
      </p:sp>
      <p:sp>
        <p:nvSpPr>
          <p:cNvPr id="4" name="ZoneTexte 3"/>
          <p:cNvSpPr txBox="1"/>
          <p:nvPr/>
        </p:nvSpPr>
        <p:spPr>
          <a:xfrm>
            <a:off x="1080691" y="2048743"/>
            <a:ext cx="1627380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3600000" algn="r"/>
              </a:tabLst>
            </a:pPr>
            <a:r>
              <a:rPr lang="fr-FR" b="1" dirty="0" err="1" smtClean="0">
                <a:solidFill>
                  <a:srgbClr val="0070C0"/>
                </a:solidFill>
              </a:rPr>
              <a:t>Examplar</a:t>
            </a:r>
            <a:r>
              <a:rPr lang="fr-FR" b="1" dirty="0" err="1">
                <a:solidFill>
                  <a:srgbClr val="0070C0"/>
                </a:solidFill>
              </a:rPr>
              <a:t>-</a:t>
            </a:r>
            <a:r>
              <a:rPr lang="fr-FR" b="1" dirty="0" err="1" smtClean="0">
                <a:solidFill>
                  <a:srgbClr val="0070C0"/>
                </a:solidFill>
              </a:rPr>
              <a:t>based</a:t>
            </a:r>
            <a:r>
              <a:rPr lang="fr-FR" dirty="0" smtClean="0"/>
              <a:t> </a:t>
            </a:r>
            <a:r>
              <a:rPr lang="fr-FR" dirty="0" err="1" smtClean="0"/>
              <a:t>sampling</a:t>
            </a:r>
            <a:endParaRPr lang="fr-FR" dirty="0" smtClean="0"/>
          </a:p>
          <a:p>
            <a:pPr>
              <a:tabLst>
                <a:tab pos="3600000" algn="r"/>
              </a:tabLst>
            </a:pPr>
            <a:r>
              <a:rPr lang="fr-FR" sz="2800" dirty="0" err="1">
                <a:solidFill>
                  <a:srgbClr val="009900"/>
                </a:solidFill>
              </a:rPr>
              <a:t>Empirical</a:t>
            </a:r>
            <a:r>
              <a:rPr lang="fr-FR" sz="2800" dirty="0">
                <a:solidFill>
                  <a:srgbClr val="009900"/>
                </a:solidFill>
              </a:rPr>
              <a:t> </a:t>
            </a:r>
            <a:r>
              <a:rPr lang="fr-FR" sz="2800" dirty="0" err="1">
                <a:solidFill>
                  <a:srgbClr val="009900"/>
                </a:solidFill>
              </a:rPr>
              <a:t>tree</a:t>
            </a:r>
            <a:r>
              <a:rPr lang="fr-FR" sz="2800" dirty="0">
                <a:solidFill>
                  <a:srgbClr val="009900"/>
                </a:solidFill>
              </a:rPr>
              <a:t> distribution in a </a:t>
            </a:r>
            <a:r>
              <a:rPr lang="fr-FR" sz="2800" dirty="0" err="1">
                <a:solidFill>
                  <a:srgbClr val="009900"/>
                </a:solidFill>
              </a:rPr>
              <a:t>forest</a:t>
            </a:r>
            <a:r>
              <a:rPr lang="fr-FR" sz="2800" dirty="0">
                <a:solidFill>
                  <a:srgbClr val="009900"/>
                </a:solidFill>
              </a:rPr>
              <a:t> </a:t>
            </a:r>
            <a:r>
              <a:rPr lang="fr-FR" sz="2800" dirty="0" err="1">
                <a:solidFill>
                  <a:srgbClr val="009900"/>
                </a:solidFill>
              </a:rPr>
              <a:t>from</a:t>
            </a:r>
            <a:r>
              <a:rPr lang="fr-FR" sz="2800" dirty="0">
                <a:solidFill>
                  <a:srgbClr val="009900"/>
                </a:solidFill>
              </a:rPr>
              <a:t> </a:t>
            </a:r>
            <a:r>
              <a:rPr lang="fr-FR" sz="2800" dirty="0" smtClean="0">
                <a:solidFill>
                  <a:srgbClr val="009900"/>
                </a:solidFill>
              </a:rPr>
              <a:t>[</a:t>
            </a:r>
            <a:r>
              <a:rPr lang="fr-FR" sz="2800" dirty="0" err="1" smtClean="0">
                <a:solidFill>
                  <a:srgbClr val="009900"/>
                </a:solidFill>
              </a:rPr>
              <a:t>Pommerening</a:t>
            </a:r>
            <a:r>
              <a:rPr lang="fr-FR" sz="2800" dirty="0" smtClean="0">
                <a:solidFill>
                  <a:srgbClr val="009900"/>
                </a:solidFill>
              </a:rPr>
              <a:t> </a:t>
            </a:r>
            <a:r>
              <a:rPr lang="fr-FR" sz="2800" dirty="0">
                <a:solidFill>
                  <a:srgbClr val="009900"/>
                </a:solidFill>
              </a:rPr>
              <a:t>2002]</a:t>
            </a:r>
            <a:endParaRPr lang="en-US" sz="2800" dirty="0">
              <a:solidFill>
                <a:srgbClr val="009900"/>
              </a:solidFill>
            </a:endParaRPr>
          </a:p>
        </p:txBody>
      </p:sp>
      <p:grpSp>
        <p:nvGrpSpPr>
          <p:cNvPr id="8" name="Groupe 7"/>
          <p:cNvGrpSpPr/>
          <p:nvPr/>
        </p:nvGrpSpPr>
        <p:grpSpPr>
          <a:xfrm>
            <a:off x="1103412" y="3416895"/>
            <a:ext cx="16251087" cy="5760641"/>
            <a:chOff x="1103412" y="3200870"/>
            <a:chExt cx="16251087" cy="5760641"/>
          </a:xfrm>
        </p:grpSpPr>
        <p:grpSp>
          <p:nvGrpSpPr>
            <p:cNvPr id="7" name="Groupe 6"/>
            <p:cNvGrpSpPr/>
            <p:nvPr/>
          </p:nvGrpSpPr>
          <p:grpSpPr>
            <a:xfrm>
              <a:off x="1103412" y="3200870"/>
              <a:ext cx="3312609" cy="5760641"/>
              <a:chOff x="1103412" y="3200870"/>
              <a:chExt cx="3312609" cy="5760641"/>
            </a:xfrm>
          </p:grpSpPr>
          <p:sp>
            <p:nvSpPr>
              <p:cNvPr id="6" name="Rectangle 5"/>
              <p:cNvSpPr/>
              <p:nvPr/>
            </p:nvSpPr>
            <p:spPr>
              <a:xfrm>
                <a:off x="1104021" y="6081191"/>
                <a:ext cx="3312000" cy="2880320"/>
              </a:xfrm>
              <a:prstGeom prst="rect">
                <a:avLst/>
              </a:prstGeom>
              <a:solidFill>
                <a:schemeClr val="bg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0" name="Image 19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03412" y="3200870"/>
                <a:ext cx="3312000" cy="3312000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21" name="Image 20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39412" y="6873279"/>
                <a:ext cx="3240000" cy="1860228"/>
              </a:xfrm>
              <a:prstGeom prst="rect">
                <a:avLst/>
              </a:prstGeom>
            </p:spPr>
          </p:pic>
        </p:grpSp>
        <p:pic>
          <p:nvPicPr>
            <p:cNvPr id="5" name="Image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13362" y="3200871"/>
              <a:ext cx="10241137" cy="576064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9" name="Image 1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2883894" y="4932067"/>
              <a:ext cx="5760640" cy="229824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997781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Results</a:t>
            </a:r>
            <a:endParaRPr lang="en-US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F4161-969C-41E1-97B5-F8BAC7FB796F}" type="slidenum">
              <a:rPr lang="en-US" smtClean="0"/>
              <a:t>32</a:t>
            </a:fld>
            <a:endParaRPr lang="en-US"/>
          </a:p>
        </p:txBody>
      </p:sp>
      <p:sp>
        <p:nvSpPr>
          <p:cNvPr id="4" name="ZoneTexte 3"/>
          <p:cNvSpPr txBox="1"/>
          <p:nvPr/>
        </p:nvSpPr>
        <p:spPr>
          <a:xfrm>
            <a:off x="1008683" y="2127996"/>
            <a:ext cx="135236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rgbClr val="0070C0"/>
                </a:solidFill>
              </a:rPr>
              <a:t>Time</a:t>
            </a:r>
            <a:r>
              <a:rPr lang="fr-FR" dirty="0" smtClean="0"/>
              <a:t> in seconds to </a:t>
            </a:r>
            <a:r>
              <a:rPr lang="fr-FR" dirty="0" err="1" smtClean="0"/>
              <a:t>generate</a:t>
            </a:r>
            <a:r>
              <a:rPr lang="fr-FR" dirty="0" smtClean="0"/>
              <a:t> a distribution of N </a:t>
            </a:r>
            <a:r>
              <a:rPr lang="fr-FR" dirty="0" err="1" smtClean="0"/>
              <a:t>samples</a:t>
            </a:r>
            <a:endParaRPr lang="en-US" dirty="0"/>
          </a:p>
        </p:txBody>
      </p:sp>
      <p:graphicFrame>
        <p:nvGraphicFramePr>
          <p:cNvPr id="5" name="Tableau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4629695"/>
              </p:ext>
            </p:extLst>
          </p:nvPr>
        </p:nvGraphicFramePr>
        <p:xfrm>
          <a:off x="4106467" y="3272879"/>
          <a:ext cx="12600000" cy="5687432"/>
        </p:xfrm>
        <a:graphic>
          <a:graphicData uri="http://schemas.openxmlformats.org/drawingml/2006/table">
            <a:tbl>
              <a:tblPr firstRow="1" firstCol="1" bandRow="1">
                <a:tableStyleId>{9D7B26C5-4107-4FEC-AEDC-1716B250A1EF}</a:tableStyleId>
              </a:tblPr>
              <a:tblGrid>
                <a:gridCol w="3960000"/>
                <a:gridCol w="2160000"/>
                <a:gridCol w="2160000"/>
                <a:gridCol w="2160000"/>
                <a:gridCol w="2160000"/>
              </a:tblGrid>
              <a:tr h="647432">
                <a:tc>
                  <a:txBody>
                    <a:bodyPr/>
                    <a:lstStyle/>
                    <a:p>
                      <a:r>
                        <a:rPr lang="fr-FR" sz="3200" dirty="0" err="1" smtClean="0"/>
                        <a:t>Methods</a:t>
                      </a:r>
                      <a:endParaRPr lang="en-US" sz="3200" dirty="0"/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3200" dirty="0" smtClean="0"/>
                        <a:t>10k</a:t>
                      </a:r>
                      <a:endParaRPr lang="en-US" sz="32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3200" dirty="0" smtClean="0"/>
                        <a:t>50k</a:t>
                      </a:r>
                      <a:endParaRPr lang="en-US" sz="32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3200" dirty="0" smtClean="0"/>
                        <a:t>1M</a:t>
                      </a:r>
                      <a:endParaRPr lang="en-US" sz="32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3200" dirty="0" smtClean="0"/>
                        <a:t>10M</a:t>
                      </a:r>
                      <a:endParaRPr lang="en-US" sz="32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720000">
                <a:tc>
                  <a:txBody>
                    <a:bodyPr/>
                    <a:lstStyle/>
                    <a:p>
                      <a:r>
                        <a:rPr lang="fr-FR" sz="3200" dirty="0" smtClean="0">
                          <a:solidFill>
                            <a:schemeClr val="tx1"/>
                          </a:solidFill>
                        </a:rPr>
                        <a:t>CCVT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3200" dirty="0" smtClean="0">
                          <a:solidFill>
                            <a:schemeClr val="tx1"/>
                          </a:solidFill>
                        </a:rPr>
                        <a:t>157.000</a:t>
                      </a:r>
                      <a:endParaRPr lang="en-US" sz="3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3200" dirty="0" smtClean="0">
                          <a:solidFill>
                            <a:schemeClr val="tx1"/>
                          </a:solidFill>
                        </a:rPr>
                        <a:t>4880.000</a:t>
                      </a:r>
                      <a:endParaRPr lang="en-US" sz="3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320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n-US" sz="3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320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n-US" sz="3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720000">
                <a:tc>
                  <a:txBody>
                    <a:bodyPr/>
                    <a:lstStyle/>
                    <a:p>
                      <a:r>
                        <a:rPr lang="fr-FR" sz="3200" dirty="0" smtClean="0">
                          <a:solidFill>
                            <a:schemeClr val="tx1"/>
                          </a:solidFill>
                        </a:rPr>
                        <a:t>BNOT</a:t>
                      </a:r>
                      <a:endParaRPr lang="en-US" sz="3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3200" dirty="0" smtClean="0">
                          <a:solidFill>
                            <a:schemeClr val="tx1"/>
                          </a:solidFill>
                        </a:rPr>
                        <a:t>6.000</a:t>
                      </a:r>
                      <a:endParaRPr lang="en-US" sz="3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3200" dirty="0" smtClean="0">
                          <a:solidFill>
                            <a:schemeClr val="tx1"/>
                          </a:solidFill>
                        </a:rPr>
                        <a:t>65.000</a:t>
                      </a:r>
                      <a:endParaRPr lang="en-US" sz="3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3200" dirty="0" smtClean="0">
                          <a:solidFill>
                            <a:schemeClr val="tx1"/>
                          </a:solidFill>
                        </a:rPr>
                        <a:t>10738.000</a:t>
                      </a:r>
                      <a:endParaRPr lang="en-US" sz="3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320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n-US" sz="3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720000">
                <a:tc>
                  <a:txBody>
                    <a:bodyPr/>
                    <a:lstStyle/>
                    <a:p>
                      <a:r>
                        <a:rPr lang="fr-FR" sz="3200" dirty="0" smtClean="0">
                          <a:solidFill>
                            <a:schemeClr val="tx1"/>
                          </a:solidFill>
                        </a:rPr>
                        <a:t>General Noise (GPU)</a:t>
                      </a:r>
                      <a:endParaRPr lang="en-US" sz="3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3200" dirty="0" smtClean="0">
                          <a:solidFill>
                            <a:schemeClr val="tx1"/>
                          </a:solidFill>
                        </a:rPr>
                        <a:t>10.110</a:t>
                      </a:r>
                      <a:endParaRPr lang="en-US" sz="3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3200" dirty="0" smtClean="0">
                          <a:solidFill>
                            <a:schemeClr val="tx1"/>
                          </a:solidFill>
                        </a:rPr>
                        <a:t>13.91</a:t>
                      </a:r>
                      <a:r>
                        <a:rPr lang="fr-FR" sz="3200" baseline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3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3200" dirty="0" smtClean="0">
                          <a:solidFill>
                            <a:schemeClr val="tx1"/>
                          </a:solidFill>
                        </a:rPr>
                        <a:t>147.500</a:t>
                      </a:r>
                      <a:endParaRPr lang="en-US" sz="3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320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n-US" sz="3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20000">
                <a:tc>
                  <a:txBody>
                    <a:bodyPr/>
                    <a:lstStyle/>
                    <a:p>
                      <a:r>
                        <a:rPr lang="fr-FR" sz="3200" dirty="0" err="1" smtClean="0">
                          <a:solidFill>
                            <a:schemeClr val="tx1"/>
                          </a:solidFill>
                        </a:rPr>
                        <a:t>Penrose</a:t>
                      </a:r>
                      <a:endParaRPr lang="en-US" sz="3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3200" dirty="0" smtClean="0">
                          <a:solidFill>
                            <a:schemeClr val="tx1"/>
                          </a:solidFill>
                        </a:rPr>
                        <a:t>0.730</a:t>
                      </a:r>
                      <a:endParaRPr lang="en-US" sz="3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3200" dirty="0" smtClean="0">
                          <a:solidFill>
                            <a:schemeClr val="tx1"/>
                          </a:solidFill>
                        </a:rPr>
                        <a:t>4.550</a:t>
                      </a:r>
                      <a:endParaRPr lang="en-US" sz="3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3200" dirty="0" smtClean="0">
                          <a:solidFill>
                            <a:schemeClr val="tx1"/>
                          </a:solidFill>
                        </a:rPr>
                        <a:t>11.800</a:t>
                      </a:r>
                      <a:endParaRPr lang="en-US" sz="3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3200" dirty="0" smtClean="0">
                          <a:solidFill>
                            <a:schemeClr val="tx1"/>
                          </a:solidFill>
                        </a:rPr>
                        <a:t>80.400</a:t>
                      </a:r>
                      <a:endParaRPr lang="en-US" sz="3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720000">
                <a:tc>
                  <a:txBody>
                    <a:bodyPr/>
                    <a:lstStyle/>
                    <a:p>
                      <a:r>
                        <a:rPr lang="fr-FR" sz="3200" dirty="0" smtClean="0">
                          <a:solidFill>
                            <a:schemeClr val="tx1"/>
                          </a:solidFill>
                        </a:rPr>
                        <a:t>Wang </a:t>
                      </a:r>
                      <a:r>
                        <a:rPr lang="fr-FR" sz="3200" dirty="0" err="1" smtClean="0">
                          <a:solidFill>
                            <a:schemeClr val="tx1"/>
                          </a:solidFill>
                        </a:rPr>
                        <a:t>Tiles</a:t>
                      </a:r>
                      <a:endParaRPr lang="en-US" sz="3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3200" dirty="0" smtClean="0">
                          <a:solidFill>
                            <a:schemeClr val="tx1"/>
                          </a:solidFill>
                        </a:rPr>
                        <a:t>0.004</a:t>
                      </a:r>
                      <a:endParaRPr lang="en-US" sz="3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3200" dirty="0" smtClean="0">
                          <a:solidFill>
                            <a:schemeClr val="tx1"/>
                          </a:solidFill>
                        </a:rPr>
                        <a:t>0.018</a:t>
                      </a:r>
                      <a:endParaRPr lang="en-US" sz="3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3200" dirty="0" smtClean="0">
                          <a:solidFill>
                            <a:schemeClr val="tx1"/>
                          </a:solidFill>
                        </a:rPr>
                        <a:t>0.345</a:t>
                      </a:r>
                      <a:endParaRPr lang="en-US" sz="3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3200" dirty="0" smtClean="0">
                          <a:solidFill>
                            <a:schemeClr val="tx1"/>
                          </a:solidFill>
                        </a:rPr>
                        <a:t>3.420</a:t>
                      </a:r>
                      <a:endParaRPr lang="en-US" sz="3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720000">
                <a:tc>
                  <a:txBody>
                    <a:bodyPr/>
                    <a:lstStyle/>
                    <a:p>
                      <a:r>
                        <a:rPr lang="fr-FR" sz="3200" dirty="0" err="1" smtClean="0">
                          <a:solidFill>
                            <a:schemeClr val="tx1"/>
                          </a:solidFill>
                        </a:rPr>
                        <a:t>Polyominoes</a:t>
                      </a:r>
                      <a:endParaRPr lang="en-US" sz="3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3200" dirty="0" smtClean="0">
                          <a:solidFill>
                            <a:schemeClr val="tx1"/>
                          </a:solidFill>
                        </a:rPr>
                        <a:t>0.053</a:t>
                      </a:r>
                      <a:endParaRPr lang="en-US" sz="3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3200" dirty="0" smtClean="0">
                          <a:solidFill>
                            <a:schemeClr val="tx1"/>
                          </a:solidFill>
                        </a:rPr>
                        <a:t>0.254</a:t>
                      </a:r>
                      <a:endParaRPr lang="en-US" sz="3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3200" dirty="0" smtClean="0">
                          <a:solidFill>
                            <a:schemeClr val="tx1"/>
                          </a:solidFill>
                        </a:rPr>
                        <a:t>18.900</a:t>
                      </a:r>
                      <a:endParaRPr lang="en-US" sz="3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3200" dirty="0" smtClean="0">
                          <a:solidFill>
                            <a:schemeClr val="tx1"/>
                          </a:solidFill>
                        </a:rPr>
                        <a:t>19.600</a:t>
                      </a:r>
                      <a:endParaRPr lang="en-US" sz="3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720000">
                <a:tc>
                  <a:txBody>
                    <a:bodyPr/>
                    <a:lstStyle/>
                    <a:p>
                      <a:r>
                        <a:rPr lang="fr-FR" sz="3200" b="1" i="0" dirty="0" smtClean="0">
                          <a:solidFill>
                            <a:srgbClr val="0070C0"/>
                          </a:solidFill>
                        </a:rPr>
                        <a:t>Ours</a:t>
                      </a:r>
                      <a:endParaRPr lang="en-US" sz="3200" b="1" i="0" dirty="0">
                        <a:solidFill>
                          <a:srgbClr val="0070C0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3200" b="1" i="0" dirty="0" smtClean="0">
                          <a:solidFill>
                            <a:srgbClr val="0070C0"/>
                          </a:solidFill>
                        </a:rPr>
                        <a:t>0.016</a:t>
                      </a:r>
                      <a:endParaRPr lang="en-US" sz="3200" b="1" i="0" dirty="0">
                        <a:solidFill>
                          <a:srgbClr val="0070C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3200" b="1" i="0" dirty="0" smtClean="0">
                          <a:solidFill>
                            <a:srgbClr val="0070C0"/>
                          </a:solidFill>
                        </a:rPr>
                        <a:t>0.067</a:t>
                      </a:r>
                      <a:endParaRPr lang="en-US" sz="3200" b="1" i="0" dirty="0">
                        <a:solidFill>
                          <a:srgbClr val="0070C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3200" b="1" i="0" dirty="0" smtClean="0">
                          <a:solidFill>
                            <a:srgbClr val="0070C0"/>
                          </a:solidFill>
                        </a:rPr>
                        <a:t>0.989</a:t>
                      </a:r>
                      <a:endParaRPr lang="en-US" sz="3200" b="1" i="0" dirty="0">
                        <a:solidFill>
                          <a:srgbClr val="0070C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3200" b="1" i="0" dirty="0" smtClean="0">
                          <a:solidFill>
                            <a:srgbClr val="0070C0"/>
                          </a:solidFill>
                        </a:rPr>
                        <a:t>9.280</a:t>
                      </a:r>
                      <a:endParaRPr lang="en-US" sz="3200" b="1" i="0" dirty="0">
                        <a:solidFill>
                          <a:srgbClr val="0070C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</a:tbl>
          </a:graphicData>
        </a:graphic>
      </p:graphicFrame>
      <p:sp>
        <p:nvSpPr>
          <p:cNvPr id="7" name="ZoneTexte 6"/>
          <p:cNvSpPr txBox="1"/>
          <p:nvPr/>
        </p:nvSpPr>
        <p:spPr>
          <a:xfrm>
            <a:off x="2077981" y="7044297"/>
            <a:ext cx="1800200" cy="95410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r"/>
            <a:r>
              <a:rPr lang="fr-FR" sz="2800" dirty="0" err="1" smtClean="0"/>
              <a:t>Tile-based</a:t>
            </a:r>
            <a:r>
              <a:rPr lang="fr-FR" sz="2800" dirty="0" smtClean="0"/>
              <a:t> </a:t>
            </a:r>
            <a:r>
              <a:rPr lang="fr-FR" sz="2800" dirty="0" err="1" smtClean="0"/>
              <a:t>Methods</a:t>
            </a:r>
            <a:endParaRPr lang="en-US" sz="2800" dirty="0"/>
          </a:p>
        </p:txBody>
      </p:sp>
      <p:sp>
        <p:nvSpPr>
          <p:cNvPr id="9" name="ZoneTexte 8"/>
          <p:cNvSpPr txBox="1"/>
          <p:nvPr/>
        </p:nvSpPr>
        <p:spPr>
          <a:xfrm>
            <a:off x="791629" y="4163977"/>
            <a:ext cx="3086552" cy="95410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r"/>
            <a:r>
              <a:rPr lang="fr-FR" sz="2800" dirty="0" err="1" smtClean="0"/>
              <a:t>Optimization-based</a:t>
            </a:r>
            <a:r>
              <a:rPr lang="fr-FR" sz="2800" dirty="0"/>
              <a:t> </a:t>
            </a:r>
            <a:r>
              <a:rPr lang="fr-FR" sz="2800" dirty="0" err="1" smtClean="0"/>
              <a:t>Methods</a:t>
            </a:r>
            <a:endParaRPr lang="en-US" sz="2800" dirty="0"/>
          </a:p>
        </p:txBody>
      </p:sp>
      <p:cxnSp>
        <p:nvCxnSpPr>
          <p:cNvPr id="12" name="Connecteur droit 11"/>
          <p:cNvCxnSpPr/>
          <p:nvPr/>
        </p:nvCxnSpPr>
        <p:spPr>
          <a:xfrm>
            <a:off x="3922101" y="6081191"/>
            <a:ext cx="0" cy="288032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Connecteur droit 13"/>
          <p:cNvCxnSpPr/>
          <p:nvPr/>
        </p:nvCxnSpPr>
        <p:spPr>
          <a:xfrm>
            <a:off x="3922101" y="3920951"/>
            <a:ext cx="0" cy="144016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ZoneTexte 15"/>
          <p:cNvSpPr txBox="1"/>
          <p:nvPr/>
        </p:nvSpPr>
        <p:spPr>
          <a:xfrm>
            <a:off x="1161331" y="5475205"/>
            <a:ext cx="2716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800" dirty="0" smtClean="0"/>
              <a:t>Spectral control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440905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Results</a:t>
            </a:r>
            <a:endParaRPr lang="en-US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F4161-969C-41E1-97B5-F8BAC7FB796F}" type="slidenum">
              <a:rPr lang="en-US" smtClean="0"/>
              <a:t>33</a:t>
            </a:fld>
            <a:endParaRPr lang="en-US"/>
          </a:p>
        </p:txBody>
      </p:sp>
      <p:sp>
        <p:nvSpPr>
          <p:cNvPr id="4" name="ZoneTexte 3"/>
          <p:cNvSpPr txBox="1"/>
          <p:nvPr/>
        </p:nvSpPr>
        <p:spPr>
          <a:xfrm>
            <a:off x="6263868" y="1052481"/>
            <a:ext cx="57634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solidFill>
                  <a:srgbClr val="0070C0"/>
                </a:solidFill>
              </a:rPr>
              <a:t>Adaptive </a:t>
            </a:r>
            <a:r>
              <a:rPr lang="fr-FR" dirty="0" err="1" smtClean="0"/>
              <a:t>blue</a:t>
            </a:r>
            <a:r>
              <a:rPr lang="fr-FR" dirty="0" smtClean="0"/>
              <a:t>-noise </a:t>
            </a:r>
            <a:r>
              <a:rPr lang="fr-FR" dirty="0" err="1" smtClean="0"/>
              <a:t>sampling</a:t>
            </a:r>
            <a:endParaRPr lang="en-US" dirty="0"/>
          </a:p>
        </p:txBody>
      </p:sp>
      <p:pic>
        <p:nvPicPr>
          <p:cNvPr id="9" name="result_adaptative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16161" t="10765" r="16073" b="3562"/>
          <a:stretch/>
        </p:blipFill>
        <p:spPr>
          <a:xfrm>
            <a:off x="3567938" y="1964643"/>
            <a:ext cx="11155299" cy="7932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101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742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Contributions</a:t>
            </a:r>
            <a:endParaRPr lang="en-US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F4161-969C-41E1-97B5-F8BAC7FB796F}" type="slidenum">
              <a:rPr lang="en-US" smtClean="0"/>
              <a:t>34</a:t>
            </a:fld>
            <a:endParaRPr lang="en-US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747" y="2264767"/>
            <a:ext cx="6469800" cy="6795391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8812907" y="2480791"/>
            <a:ext cx="7704856" cy="59831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sz="4000" dirty="0" smtClean="0">
                <a:solidFill>
                  <a:srgbClr val="0070C0"/>
                </a:solidFill>
              </a:rPr>
              <a:t>A Novel Tiling System</a:t>
            </a:r>
          </a:p>
          <a:p>
            <a:pPr marL="342900" indent="-342900">
              <a:lnSpc>
                <a:spcPct val="110000"/>
              </a:lnSpc>
              <a:buFont typeface="Wingdings" panose="05000000000000000000" pitchFamily="2" charset="2"/>
              <a:buChar char="ü"/>
            </a:pPr>
            <a:r>
              <a:rPr lang="en-US" sz="3200" dirty="0" smtClean="0"/>
              <a:t>Centroid Spectrum Free of Spurious Peaks</a:t>
            </a:r>
          </a:p>
          <a:p>
            <a:pPr marL="342900" indent="-342900">
              <a:lnSpc>
                <a:spcPct val="110000"/>
              </a:lnSpc>
              <a:buFont typeface="Wingdings" panose="05000000000000000000" pitchFamily="2" charset="2"/>
              <a:buChar char="ü"/>
            </a:pPr>
            <a:r>
              <a:rPr lang="en-US" sz="3200" dirty="0" smtClean="0"/>
              <a:t>Hierarchical</a:t>
            </a:r>
          </a:p>
          <a:p>
            <a:pPr marL="342900" indent="-342900">
              <a:lnSpc>
                <a:spcPct val="110000"/>
              </a:lnSpc>
              <a:buFont typeface="Wingdings" panose="05000000000000000000" pitchFamily="2" charset="2"/>
              <a:buChar char="ü"/>
            </a:pPr>
            <a:r>
              <a:rPr lang="en-US" sz="3200" dirty="0" smtClean="0"/>
              <a:t>Non-periodic</a:t>
            </a:r>
          </a:p>
          <a:p>
            <a:pPr>
              <a:lnSpc>
                <a:spcPct val="110000"/>
              </a:lnSpc>
            </a:pPr>
            <a:endParaRPr lang="fr-FR" dirty="0" smtClean="0"/>
          </a:p>
          <a:p>
            <a:pPr>
              <a:lnSpc>
                <a:spcPct val="110000"/>
              </a:lnSpc>
            </a:pPr>
            <a:endParaRPr lang="en-US" dirty="0" smtClean="0"/>
          </a:p>
          <a:p>
            <a:pPr>
              <a:lnSpc>
                <a:spcPct val="110000"/>
              </a:lnSpc>
            </a:pPr>
            <a:r>
              <a:rPr lang="en-US" sz="4000" dirty="0" smtClean="0">
                <a:solidFill>
                  <a:srgbClr val="0070C0"/>
                </a:solidFill>
              </a:rPr>
              <a:t>A Novel Sampling System</a:t>
            </a:r>
          </a:p>
          <a:p>
            <a:pPr marL="342900" indent="-342900">
              <a:lnSpc>
                <a:spcPct val="110000"/>
              </a:lnSpc>
              <a:buFont typeface="Wingdings" panose="05000000000000000000" pitchFamily="2" charset="2"/>
              <a:buChar char="ü"/>
            </a:pPr>
            <a:r>
              <a:rPr lang="en-US" sz="3200" dirty="0" smtClean="0"/>
              <a:t>Spectral Control</a:t>
            </a:r>
          </a:p>
          <a:p>
            <a:pPr marL="342900" indent="-342900">
              <a:lnSpc>
                <a:spcPct val="110000"/>
              </a:lnSpc>
              <a:buFont typeface="Wingdings" panose="05000000000000000000" pitchFamily="2" charset="2"/>
              <a:buChar char="ü"/>
            </a:pPr>
            <a:r>
              <a:rPr lang="en-US" sz="3200" dirty="0" smtClean="0"/>
              <a:t>Adaptive</a:t>
            </a:r>
          </a:p>
          <a:p>
            <a:pPr marL="342900" indent="-342900">
              <a:lnSpc>
                <a:spcPct val="110000"/>
              </a:lnSpc>
              <a:buFont typeface="Wingdings" panose="05000000000000000000" pitchFamily="2" charset="2"/>
              <a:buChar char="ü"/>
            </a:pPr>
            <a:r>
              <a:rPr lang="en-US" sz="3200" dirty="0" smtClean="0"/>
              <a:t>Fast ( &gt; 1M points /sec. /core )</a:t>
            </a:r>
            <a:endParaRPr lang="en-US" sz="3200" dirty="0"/>
          </a:p>
        </p:txBody>
      </p:sp>
      <p:sp>
        <p:nvSpPr>
          <p:cNvPr id="6" name="ZoneTexte 5"/>
          <p:cNvSpPr txBox="1"/>
          <p:nvPr/>
        </p:nvSpPr>
        <p:spPr>
          <a:xfrm>
            <a:off x="3363780" y="9321551"/>
            <a:ext cx="115636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 err="1" smtClean="0"/>
              <a:t>Supplementary</a:t>
            </a:r>
            <a:r>
              <a:rPr lang="fr-FR" sz="3200" dirty="0" smtClean="0"/>
              <a:t> </a:t>
            </a:r>
            <a:r>
              <a:rPr lang="fr-FR" sz="3200" dirty="0" err="1" smtClean="0"/>
              <a:t>material</a:t>
            </a:r>
            <a:r>
              <a:rPr lang="fr-FR" sz="3200" dirty="0" smtClean="0"/>
              <a:t> and source code:</a:t>
            </a:r>
            <a:r>
              <a:rPr lang="en-US" sz="3200" dirty="0" smtClean="0"/>
              <a:t> </a:t>
            </a:r>
            <a:r>
              <a:rPr lang="en-US" sz="3200" dirty="0" smtClean="0">
                <a:hlinkClick r:id="rId3"/>
              </a:rPr>
              <a:t>http</a:t>
            </a:r>
            <a:r>
              <a:rPr lang="en-US" sz="3200" dirty="0">
                <a:hlinkClick r:id="rId3"/>
              </a:rPr>
              <a:t>://</a:t>
            </a:r>
            <a:r>
              <a:rPr lang="en-US" sz="3200" dirty="0" smtClean="0">
                <a:hlinkClick r:id="rId3"/>
              </a:rPr>
              <a:t>liris.cnrs.fr/polyhex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008888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Context</a:t>
            </a:r>
            <a:endParaRPr lang="en-US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F4161-969C-41E1-97B5-F8BAC7FB796F}" type="slidenum">
              <a:rPr lang="en-US" smtClean="0"/>
              <a:t>3</a:t>
            </a:fld>
            <a:endParaRPr lang="en-US"/>
          </a:p>
        </p:txBody>
      </p:sp>
      <p:grpSp>
        <p:nvGrpSpPr>
          <p:cNvPr id="5" name="Groupe 4"/>
          <p:cNvGrpSpPr/>
          <p:nvPr/>
        </p:nvGrpSpPr>
        <p:grpSpPr>
          <a:xfrm>
            <a:off x="1054784" y="2233785"/>
            <a:ext cx="7586747" cy="7154557"/>
            <a:chOff x="1054784" y="2233785"/>
            <a:chExt cx="7586747" cy="7154557"/>
          </a:xfrm>
        </p:grpSpPr>
        <p:pic>
          <p:nvPicPr>
            <p:cNvPr id="8" name="Image 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4784" y="5216830"/>
              <a:ext cx="3600000" cy="3600000"/>
            </a:xfrm>
            <a:prstGeom prst="rect">
              <a:avLst/>
            </a:prstGeom>
            <a:ln w="9525">
              <a:solidFill>
                <a:schemeClr val="tx1"/>
              </a:solidFill>
            </a:ln>
          </p:spPr>
        </p:pic>
        <p:pic>
          <p:nvPicPr>
            <p:cNvPr id="9" name="Image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41531" y="5216830"/>
              <a:ext cx="3600000" cy="3600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0" name="ZoneTexte 9"/>
            <p:cNvSpPr txBox="1"/>
            <p:nvPr/>
          </p:nvSpPr>
          <p:spPr>
            <a:xfrm>
              <a:off x="1899650" y="8865122"/>
              <a:ext cx="191026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dirty="0" smtClean="0"/>
                <a:t>Distribution</a:t>
              </a:r>
              <a:endParaRPr lang="en-US" sz="2800" dirty="0"/>
            </a:p>
          </p:txBody>
        </p:sp>
        <p:sp>
          <p:nvSpPr>
            <p:cNvPr id="11" name="ZoneTexte 10"/>
            <p:cNvSpPr txBox="1"/>
            <p:nvPr/>
          </p:nvSpPr>
          <p:spPr>
            <a:xfrm>
              <a:off x="5481287" y="8816830"/>
              <a:ext cx="272048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dirty="0" smtClean="0"/>
                <a:t>Fourier Spectrum</a:t>
              </a:r>
              <a:endParaRPr lang="en-US" sz="2800" dirty="0"/>
            </a:p>
          </p:txBody>
        </p:sp>
        <p:sp>
          <p:nvSpPr>
            <p:cNvPr id="12" name="ZoneTexte 11"/>
            <p:cNvSpPr txBox="1"/>
            <p:nvPr/>
          </p:nvSpPr>
          <p:spPr>
            <a:xfrm>
              <a:off x="1054785" y="2233785"/>
              <a:ext cx="346248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0070C0"/>
                  </a:solidFill>
                </a:rPr>
                <a:t>Regular</a:t>
              </a:r>
              <a:r>
                <a:rPr lang="en-US" dirty="0" smtClean="0">
                  <a:solidFill>
                    <a:srgbClr val="0070C0"/>
                  </a:solidFill>
                </a:rPr>
                <a:t> </a:t>
              </a:r>
              <a:r>
                <a:rPr lang="en-US" dirty="0" smtClean="0"/>
                <a:t>Sampling</a:t>
              </a:r>
              <a:endParaRPr lang="en-US" dirty="0"/>
            </a:p>
          </p:txBody>
        </p:sp>
        <p:sp>
          <p:nvSpPr>
            <p:cNvPr id="13" name="ZoneTexte 12"/>
            <p:cNvSpPr txBox="1"/>
            <p:nvPr/>
          </p:nvSpPr>
          <p:spPr>
            <a:xfrm>
              <a:off x="1054784" y="3056855"/>
              <a:ext cx="7586746" cy="1677382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sz="3200" b="1" dirty="0" smtClean="0">
                  <a:solidFill>
                    <a:srgbClr val="00B050"/>
                  </a:solidFill>
                </a:rPr>
                <a:t>Pro: </a:t>
              </a:r>
              <a:r>
                <a:rPr lang="en-US" sz="3200" dirty="0" smtClean="0"/>
                <a:t>Uniform</a:t>
              </a:r>
            </a:p>
            <a:p>
              <a:endParaRPr lang="en-US" sz="800" dirty="0" smtClean="0"/>
            </a:p>
            <a:p>
              <a:r>
                <a:rPr lang="en-US" sz="3200" b="1" dirty="0" smtClean="0">
                  <a:solidFill>
                    <a:srgbClr val="FF0000"/>
                  </a:solidFill>
                </a:rPr>
                <a:t>Con: </a:t>
              </a:r>
              <a:r>
                <a:rPr lang="en-US" sz="3200" dirty="0" smtClean="0"/>
                <a:t>Aliasing </a:t>
              </a:r>
              <a:r>
                <a:rPr lang="en-US" sz="3200" dirty="0"/>
                <a:t>when sampling frequency is under </a:t>
              </a:r>
              <a:r>
                <a:rPr lang="en-US" sz="3200" dirty="0" err="1"/>
                <a:t>Nyquist</a:t>
              </a:r>
              <a:r>
                <a:rPr lang="en-US" sz="3200" dirty="0"/>
                <a:t> frequency</a:t>
              </a:r>
              <a:r>
                <a:rPr lang="en-US" sz="3200" dirty="0" smtClean="0"/>
                <a:t> </a:t>
              </a:r>
            </a:p>
          </p:txBody>
        </p:sp>
      </p:grpSp>
      <p:grpSp>
        <p:nvGrpSpPr>
          <p:cNvPr id="4" name="Groupe 3"/>
          <p:cNvGrpSpPr/>
          <p:nvPr/>
        </p:nvGrpSpPr>
        <p:grpSpPr>
          <a:xfrm>
            <a:off x="9623736" y="2239002"/>
            <a:ext cx="7586747" cy="7154557"/>
            <a:chOff x="9623736" y="2239002"/>
            <a:chExt cx="7586747" cy="7154557"/>
          </a:xfrm>
        </p:grpSpPr>
        <p:pic>
          <p:nvPicPr>
            <p:cNvPr id="14" name="Image 1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23736" y="5222047"/>
              <a:ext cx="3600000" cy="3600000"/>
            </a:xfrm>
            <a:prstGeom prst="rect">
              <a:avLst/>
            </a:prstGeom>
            <a:ln w="9525">
              <a:solidFill>
                <a:schemeClr val="tx1"/>
              </a:solidFill>
            </a:ln>
          </p:spPr>
        </p:pic>
        <p:pic>
          <p:nvPicPr>
            <p:cNvPr id="15" name="Image 1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610483" y="5222047"/>
              <a:ext cx="3600000" cy="3600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6" name="ZoneTexte 15"/>
            <p:cNvSpPr txBox="1"/>
            <p:nvPr/>
          </p:nvSpPr>
          <p:spPr>
            <a:xfrm>
              <a:off x="10468602" y="8870339"/>
              <a:ext cx="191026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dirty="0" smtClean="0"/>
                <a:t>Distribution</a:t>
              </a:r>
              <a:endParaRPr lang="en-US" sz="2800" dirty="0"/>
            </a:p>
          </p:txBody>
        </p:sp>
        <p:sp>
          <p:nvSpPr>
            <p:cNvPr id="17" name="ZoneTexte 16"/>
            <p:cNvSpPr txBox="1"/>
            <p:nvPr/>
          </p:nvSpPr>
          <p:spPr>
            <a:xfrm>
              <a:off x="14050239" y="8822047"/>
              <a:ext cx="272048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dirty="0" smtClean="0"/>
                <a:t>Fourier Spectrum</a:t>
              </a:r>
              <a:endParaRPr lang="en-US" sz="2800" dirty="0"/>
            </a:p>
          </p:txBody>
        </p:sp>
        <p:sp>
          <p:nvSpPr>
            <p:cNvPr id="18" name="ZoneTexte 17"/>
            <p:cNvSpPr txBox="1"/>
            <p:nvPr/>
          </p:nvSpPr>
          <p:spPr>
            <a:xfrm>
              <a:off x="9623737" y="2239002"/>
              <a:ext cx="361188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0070C0"/>
                  </a:solidFill>
                </a:rPr>
                <a:t>Random</a:t>
              </a:r>
              <a:r>
                <a:rPr lang="en-US" dirty="0" smtClean="0">
                  <a:solidFill>
                    <a:srgbClr val="0070C0"/>
                  </a:solidFill>
                </a:rPr>
                <a:t> </a:t>
              </a:r>
              <a:r>
                <a:rPr lang="en-US" dirty="0" smtClean="0"/>
                <a:t>Sampling</a:t>
              </a:r>
              <a:endParaRPr lang="en-US" dirty="0"/>
            </a:p>
          </p:txBody>
        </p:sp>
        <p:sp>
          <p:nvSpPr>
            <p:cNvPr id="19" name="ZoneTexte 18"/>
            <p:cNvSpPr txBox="1"/>
            <p:nvPr/>
          </p:nvSpPr>
          <p:spPr>
            <a:xfrm>
              <a:off x="9623736" y="3062072"/>
              <a:ext cx="7586746" cy="1692771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sz="3200" b="1" dirty="0" smtClean="0">
                  <a:solidFill>
                    <a:srgbClr val="00B050"/>
                  </a:solidFill>
                </a:rPr>
                <a:t>Pro: </a:t>
              </a:r>
              <a:r>
                <a:rPr lang="en-US" sz="3200" dirty="0" smtClean="0"/>
                <a:t>No regularities</a:t>
              </a:r>
            </a:p>
            <a:p>
              <a:pPr>
                <a:tabLst>
                  <a:tab pos="792000" algn="l"/>
                </a:tabLst>
              </a:pPr>
              <a:r>
                <a:rPr lang="en-US" sz="3200" dirty="0"/>
                <a:t>	All frequencies equally </a:t>
              </a:r>
              <a:r>
                <a:rPr lang="en-US" sz="3200" dirty="0" smtClean="0"/>
                <a:t>sampled</a:t>
              </a:r>
            </a:p>
            <a:p>
              <a:endParaRPr lang="en-US" sz="800" dirty="0" smtClean="0"/>
            </a:p>
            <a:p>
              <a:r>
                <a:rPr lang="en-US" sz="3200" b="1" dirty="0" smtClean="0">
                  <a:solidFill>
                    <a:srgbClr val="FF0000"/>
                  </a:solidFill>
                </a:rPr>
                <a:t>Con: </a:t>
              </a:r>
              <a:r>
                <a:rPr lang="fr-FR" sz="3200" dirty="0" err="1"/>
                <a:t>Holes</a:t>
              </a:r>
              <a:r>
                <a:rPr lang="fr-FR" sz="3200" dirty="0"/>
                <a:t> and </a:t>
              </a:r>
              <a:r>
                <a:rPr lang="fr-FR" sz="3200" dirty="0" err="1" smtClean="0"/>
                <a:t>Heaps</a:t>
              </a:r>
              <a:endParaRPr lang="en-US" sz="3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335924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Previous </a:t>
            </a:r>
            <a:r>
              <a:rPr lang="en-US" dirty="0" smtClean="0"/>
              <a:t>work: </a:t>
            </a:r>
            <a:r>
              <a:rPr lang="en-US" dirty="0"/>
              <a:t>Advanced Methods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F4161-969C-41E1-97B5-F8BAC7FB796F}" type="slidenum">
              <a:rPr lang="en-US" smtClean="0"/>
              <a:t>4</a:t>
            </a:fld>
            <a:endParaRPr lang="en-US"/>
          </a:p>
        </p:txBody>
      </p:sp>
      <p:grpSp>
        <p:nvGrpSpPr>
          <p:cNvPr id="4" name="Groupe 3"/>
          <p:cNvGrpSpPr/>
          <p:nvPr/>
        </p:nvGrpSpPr>
        <p:grpSpPr>
          <a:xfrm>
            <a:off x="1054784" y="2233785"/>
            <a:ext cx="7586747" cy="7154557"/>
            <a:chOff x="1054784" y="2233785"/>
            <a:chExt cx="7586747" cy="7154557"/>
          </a:xfrm>
        </p:grpSpPr>
        <p:pic>
          <p:nvPicPr>
            <p:cNvPr id="8" name="Image 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4784" y="5216830"/>
              <a:ext cx="3600000" cy="3600000"/>
            </a:xfrm>
            <a:prstGeom prst="rect">
              <a:avLst/>
            </a:prstGeom>
            <a:ln w="9525">
              <a:solidFill>
                <a:schemeClr val="tx1"/>
              </a:solidFill>
            </a:ln>
          </p:spPr>
        </p:pic>
        <p:pic>
          <p:nvPicPr>
            <p:cNvPr id="9" name="Image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41531" y="5216830"/>
              <a:ext cx="3600000" cy="3600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0" name="ZoneTexte 9"/>
            <p:cNvSpPr txBox="1"/>
            <p:nvPr/>
          </p:nvSpPr>
          <p:spPr>
            <a:xfrm>
              <a:off x="1899650" y="8865122"/>
              <a:ext cx="191026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dirty="0" smtClean="0"/>
                <a:t>Distribution</a:t>
              </a:r>
              <a:endParaRPr lang="en-US" sz="2800" dirty="0"/>
            </a:p>
          </p:txBody>
        </p:sp>
        <p:sp>
          <p:nvSpPr>
            <p:cNvPr id="11" name="ZoneTexte 10"/>
            <p:cNvSpPr txBox="1"/>
            <p:nvPr/>
          </p:nvSpPr>
          <p:spPr>
            <a:xfrm>
              <a:off x="5481287" y="8816830"/>
              <a:ext cx="272048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dirty="0" smtClean="0"/>
                <a:t>Fourier Spectrum</a:t>
              </a:r>
              <a:endParaRPr lang="en-US" sz="2800" dirty="0"/>
            </a:p>
          </p:txBody>
        </p:sp>
        <p:sp>
          <p:nvSpPr>
            <p:cNvPr id="12" name="ZoneTexte 11"/>
            <p:cNvSpPr txBox="1"/>
            <p:nvPr/>
          </p:nvSpPr>
          <p:spPr>
            <a:xfrm>
              <a:off x="1054785" y="2233785"/>
              <a:ext cx="435375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0070C0"/>
                  </a:solidFill>
                </a:rPr>
                <a:t>Poisson Disk </a:t>
              </a:r>
              <a:r>
                <a:rPr lang="en-US" dirty="0" smtClean="0"/>
                <a:t>Methods</a:t>
              </a:r>
              <a:endParaRPr lang="en-US" dirty="0"/>
            </a:p>
          </p:txBody>
        </p:sp>
        <p:sp>
          <p:nvSpPr>
            <p:cNvPr id="13" name="ZoneTexte 12"/>
            <p:cNvSpPr txBox="1"/>
            <p:nvPr/>
          </p:nvSpPr>
          <p:spPr>
            <a:xfrm>
              <a:off x="1054784" y="3056855"/>
              <a:ext cx="7586746" cy="1508105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sz="3200" dirty="0" smtClean="0"/>
                <a:t>Stochastic</a:t>
              </a:r>
            </a:p>
            <a:p>
              <a:r>
                <a:rPr lang="en-US" sz="3200" dirty="0" smtClean="0"/>
                <a:t>Force </a:t>
              </a:r>
              <a:r>
                <a:rPr lang="en-US" sz="3200" dirty="0"/>
                <a:t>uniformity with exclusion disk</a:t>
              </a:r>
            </a:p>
            <a:p>
              <a:pPr algn="r"/>
              <a:r>
                <a:rPr lang="en-US" sz="2800" dirty="0">
                  <a:solidFill>
                    <a:srgbClr val="009900"/>
                  </a:solidFill>
                </a:rPr>
                <a:t>[Cook 1986</a:t>
              </a:r>
              <a:r>
                <a:rPr lang="fr-FR" sz="2800" dirty="0">
                  <a:solidFill>
                    <a:srgbClr val="009900"/>
                  </a:solidFill>
                </a:rPr>
                <a:t>][</a:t>
              </a:r>
              <a:r>
                <a:rPr lang="fr-FR" sz="2800" dirty="0" err="1" smtClean="0">
                  <a:solidFill>
                    <a:srgbClr val="009900"/>
                  </a:solidFill>
                </a:rPr>
                <a:t>McCool</a:t>
              </a:r>
              <a:r>
                <a:rPr lang="fr-FR" sz="2800" dirty="0" smtClean="0">
                  <a:solidFill>
                    <a:srgbClr val="009900"/>
                  </a:solidFill>
                </a:rPr>
                <a:t> et al. </a:t>
              </a:r>
              <a:r>
                <a:rPr lang="fr-FR" sz="2800" dirty="0">
                  <a:solidFill>
                    <a:srgbClr val="009900"/>
                  </a:solidFill>
                </a:rPr>
                <a:t>1992][Wei 2008</a:t>
              </a:r>
              <a:r>
                <a:rPr lang="fr-FR" sz="2800" dirty="0" smtClean="0">
                  <a:solidFill>
                    <a:srgbClr val="009900"/>
                  </a:solidFill>
                </a:rPr>
                <a:t>]</a:t>
              </a:r>
              <a:endParaRPr lang="en-US" sz="2800" dirty="0">
                <a:solidFill>
                  <a:srgbClr val="009900"/>
                </a:solidFill>
              </a:endParaRPr>
            </a:p>
          </p:txBody>
        </p:sp>
      </p:grpSp>
      <p:grpSp>
        <p:nvGrpSpPr>
          <p:cNvPr id="6" name="Groupe 5"/>
          <p:cNvGrpSpPr/>
          <p:nvPr/>
        </p:nvGrpSpPr>
        <p:grpSpPr>
          <a:xfrm>
            <a:off x="9623736" y="2239002"/>
            <a:ext cx="7586747" cy="7154557"/>
            <a:chOff x="9623736" y="2239002"/>
            <a:chExt cx="7586747" cy="7154557"/>
          </a:xfrm>
        </p:grpSpPr>
        <p:sp>
          <p:nvSpPr>
            <p:cNvPr id="16" name="ZoneTexte 15"/>
            <p:cNvSpPr txBox="1"/>
            <p:nvPr/>
          </p:nvSpPr>
          <p:spPr>
            <a:xfrm>
              <a:off x="10468602" y="8870339"/>
              <a:ext cx="191026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dirty="0" smtClean="0"/>
                <a:t>Distribution</a:t>
              </a:r>
              <a:endParaRPr lang="en-US" sz="2800" dirty="0"/>
            </a:p>
          </p:txBody>
        </p:sp>
        <p:sp>
          <p:nvSpPr>
            <p:cNvPr id="17" name="ZoneTexte 16"/>
            <p:cNvSpPr txBox="1"/>
            <p:nvPr/>
          </p:nvSpPr>
          <p:spPr>
            <a:xfrm>
              <a:off x="14050239" y="8822047"/>
              <a:ext cx="272048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dirty="0" smtClean="0"/>
                <a:t>Fourier Spectrum</a:t>
              </a:r>
              <a:endParaRPr lang="en-US" sz="2800" dirty="0"/>
            </a:p>
          </p:txBody>
        </p:sp>
        <p:pic>
          <p:nvPicPr>
            <p:cNvPr id="14" name="Image 1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23736" y="5222047"/>
              <a:ext cx="3600000" cy="3600000"/>
            </a:xfrm>
            <a:prstGeom prst="rect">
              <a:avLst/>
            </a:prstGeom>
            <a:ln w="9525">
              <a:solidFill>
                <a:schemeClr val="tx1"/>
              </a:solidFill>
            </a:ln>
          </p:spPr>
        </p:pic>
        <p:pic>
          <p:nvPicPr>
            <p:cNvPr id="15" name="Image 1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610483" y="5222047"/>
              <a:ext cx="3600000" cy="3600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8" name="ZoneTexte 17"/>
            <p:cNvSpPr txBox="1"/>
            <p:nvPr/>
          </p:nvSpPr>
          <p:spPr>
            <a:xfrm>
              <a:off x="9623737" y="2239002"/>
              <a:ext cx="574869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0070C0"/>
                  </a:solidFill>
                </a:rPr>
                <a:t>Optimization-based</a:t>
              </a:r>
              <a:r>
                <a:rPr lang="en-US" dirty="0" smtClean="0"/>
                <a:t> Methods</a:t>
              </a:r>
              <a:endParaRPr lang="en-US" dirty="0"/>
            </a:p>
          </p:txBody>
        </p:sp>
        <p:sp>
          <p:nvSpPr>
            <p:cNvPr id="19" name="ZoneTexte 18"/>
            <p:cNvSpPr txBox="1"/>
            <p:nvPr/>
          </p:nvSpPr>
          <p:spPr>
            <a:xfrm>
              <a:off x="9623736" y="3062072"/>
              <a:ext cx="7586746" cy="1446550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pPr marL="0" lvl="1"/>
              <a:r>
                <a:rPr lang="en-US" sz="3200" dirty="0"/>
                <a:t>Minimize energy function</a:t>
              </a:r>
            </a:p>
            <a:p>
              <a:pPr algn="r"/>
              <a:r>
                <a:rPr lang="en-US" sz="2800" dirty="0">
                  <a:solidFill>
                    <a:srgbClr val="009900"/>
                  </a:solidFill>
                </a:rPr>
                <a:t>[</a:t>
              </a:r>
              <a:r>
                <a:rPr lang="en-US" sz="2800" dirty="0" err="1" smtClean="0">
                  <a:solidFill>
                    <a:srgbClr val="009900"/>
                  </a:solidFill>
                </a:rPr>
                <a:t>Balzer</a:t>
              </a:r>
              <a:r>
                <a:rPr lang="en-US" sz="2800" dirty="0" smtClean="0">
                  <a:solidFill>
                    <a:srgbClr val="009900"/>
                  </a:solidFill>
                </a:rPr>
                <a:t> et al. </a:t>
              </a:r>
              <a:r>
                <a:rPr lang="en-US" sz="2800" dirty="0">
                  <a:solidFill>
                    <a:srgbClr val="009900"/>
                  </a:solidFill>
                </a:rPr>
                <a:t>2009][</a:t>
              </a:r>
              <a:r>
                <a:rPr lang="en-US" sz="2800" dirty="0" err="1">
                  <a:solidFill>
                    <a:srgbClr val="009900"/>
                  </a:solidFill>
                </a:rPr>
                <a:t>Fattal</a:t>
              </a:r>
              <a:r>
                <a:rPr lang="en-US" sz="2800" dirty="0">
                  <a:solidFill>
                    <a:srgbClr val="009900"/>
                  </a:solidFill>
                </a:rPr>
                <a:t> 2011</a:t>
              </a:r>
              <a:r>
                <a:rPr lang="en-US" sz="2800" dirty="0" smtClean="0">
                  <a:solidFill>
                    <a:srgbClr val="009900"/>
                  </a:solidFill>
                </a:rPr>
                <a:t>]</a:t>
              </a:r>
            </a:p>
            <a:p>
              <a:pPr algn="r"/>
              <a:r>
                <a:rPr lang="en-US" sz="2800" dirty="0" smtClean="0">
                  <a:solidFill>
                    <a:srgbClr val="009900"/>
                  </a:solidFill>
                </a:rPr>
                <a:t>[</a:t>
              </a:r>
              <a:r>
                <a:rPr lang="en-US" sz="2800" dirty="0" err="1" smtClean="0">
                  <a:solidFill>
                    <a:srgbClr val="009900"/>
                  </a:solidFill>
                </a:rPr>
                <a:t>Schlomer</a:t>
              </a:r>
              <a:r>
                <a:rPr lang="en-US" sz="2800" dirty="0" smtClean="0">
                  <a:solidFill>
                    <a:srgbClr val="009900"/>
                  </a:solidFill>
                </a:rPr>
                <a:t> et al. </a:t>
              </a:r>
              <a:r>
                <a:rPr lang="en-US" sz="2800" dirty="0">
                  <a:solidFill>
                    <a:srgbClr val="009900"/>
                  </a:solidFill>
                </a:rPr>
                <a:t>2011][de </a:t>
              </a:r>
              <a:r>
                <a:rPr lang="en-US" sz="2800" dirty="0" smtClean="0">
                  <a:solidFill>
                    <a:srgbClr val="009900"/>
                  </a:solidFill>
                </a:rPr>
                <a:t>Goes et al. </a:t>
              </a:r>
              <a:r>
                <a:rPr lang="en-US" sz="2800" dirty="0">
                  <a:solidFill>
                    <a:srgbClr val="009900"/>
                  </a:solidFill>
                </a:rPr>
                <a:t>2012</a:t>
              </a:r>
              <a:r>
                <a:rPr lang="en-US" sz="2800" dirty="0" smtClean="0">
                  <a:solidFill>
                    <a:srgbClr val="009900"/>
                  </a:solidFill>
                </a:rPr>
                <a:t>]</a:t>
              </a:r>
              <a:endParaRPr lang="en-US" sz="2800" dirty="0">
                <a:solidFill>
                  <a:srgbClr val="0099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30316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Previous </a:t>
            </a:r>
            <a:r>
              <a:rPr lang="en-US" dirty="0" smtClean="0"/>
              <a:t>work: General Noise </a:t>
            </a:r>
            <a:r>
              <a:rPr lang="en-US" dirty="0"/>
              <a:t>Methods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13734630" y="9565782"/>
            <a:ext cx="4267941" cy="547857"/>
          </a:xfrm>
        </p:spPr>
        <p:txBody>
          <a:bodyPr/>
          <a:lstStyle/>
          <a:p>
            <a:fld id="{C7EF4161-969C-41E1-97B5-F8BAC7FB796F}" type="slidenum">
              <a:rPr lang="en-US" smtClean="0"/>
              <a:t>5</a:t>
            </a:fld>
            <a:endParaRPr lang="en-US"/>
          </a:p>
        </p:txBody>
      </p:sp>
      <p:grpSp>
        <p:nvGrpSpPr>
          <p:cNvPr id="4" name="Groupe 3"/>
          <p:cNvGrpSpPr/>
          <p:nvPr/>
        </p:nvGrpSpPr>
        <p:grpSpPr>
          <a:xfrm>
            <a:off x="875579" y="4425007"/>
            <a:ext cx="5245672" cy="5184576"/>
            <a:chOff x="731243" y="4713039"/>
            <a:chExt cx="5245672" cy="5184576"/>
          </a:xfrm>
        </p:grpSpPr>
        <p:pic>
          <p:nvPicPr>
            <p:cNvPr id="8" name="Image 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1243" y="4713039"/>
              <a:ext cx="3600000" cy="3600000"/>
            </a:xfrm>
            <a:prstGeom prst="rect">
              <a:avLst/>
            </a:prstGeom>
            <a:ln w="9525">
              <a:solidFill>
                <a:schemeClr val="tx1"/>
              </a:solidFill>
            </a:ln>
          </p:spPr>
        </p:pic>
        <p:pic>
          <p:nvPicPr>
            <p:cNvPr id="9" name="Image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96915" y="6467973"/>
              <a:ext cx="2880000" cy="2880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0" name="ZoneTexte 9"/>
            <p:cNvSpPr txBox="1"/>
            <p:nvPr/>
          </p:nvSpPr>
          <p:spPr>
            <a:xfrm>
              <a:off x="936675" y="8358710"/>
              <a:ext cx="191026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2800" dirty="0" smtClean="0"/>
                <a:t>Distribution</a:t>
              </a:r>
              <a:endParaRPr lang="en-US" sz="2800" dirty="0"/>
            </a:p>
          </p:txBody>
        </p:sp>
        <p:sp>
          <p:nvSpPr>
            <p:cNvPr id="11" name="ZoneTexte 10"/>
            <p:cNvSpPr txBox="1"/>
            <p:nvPr/>
          </p:nvSpPr>
          <p:spPr>
            <a:xfrm>
              <a:off x="3176671" y="9374395"/>
              <a:ext cx="272048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2800" dirty="0" smtClean="0"/>
                <a:t>Fourier Spectrum</a:t>
              </a:r>
              <a:endParaRPr lang="en-US" sz="2800" dirty="0"/>
            </a:p>
          </p:txBody>
        </p:sp>
      </p:grpSp>
      <p:sp>
        <p:nvSpPr>
          <p:cNvPr id="12" name="ZoneTexte 11"/>
          <p:cNvSpPr txBox="1"/>
          <p:nvPr/>
        </p:nvSpPr>
        <p:spPr>
          <a:xfrm>
            <a:off x="1054785" y="2233785"/>
            <a:ext cx="1593967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Each </a:t>
            </a:r>
            <a:r>
              <a:rPr lang="en-US" dirty="0"/>
              <a:t>application requires its own spectral </a:t>
            </a:r>
            <a:r>
              <a:rPr lang="en-US" dirty="0" smtClean="0"/>
              <a:t>characteristics</a:t>
            </a:r>
          </a:p>
          <a:p>
            <a:pPr algn="r"/>
            <a:r>
              <a:rPr lang="en-US" sz="2800" dirty="0" smtClean="0">
                <a:solidFill>
                  <a:srgbClr val="009900"/>
                </a:solidFill>
              </a:rPr>
              <a:t>[</a:t>
            </a:r>
            <a:r>
              <a:rPr lang="en-US" sz="2800" dirty="0" smtClean="0">
                <a:solidFill>
                  <a:srgbClr val="009900"/>
                </a:solidFill>
              </a:rPr>
              <a:t>Wei et al. </a:t>
            </a:r>
            <a:r>
              <a:rPr lang="en-US" sz="2800" dirty="0">
                <a:solidFill>
                  <a:srgbClr val="009900"/>
                </a:solidFill>
              </a:rPr>
              <a:t>2011][</a:t>
            </a:r>
            <a:r>
              <a:rPr lang="en-US" sz="2800" dirty="0" smtClean="0">
                <a:solidFill>
                  <a:srgbClr val="009900"/>
                </a:solidFill>
              </a:rPr>
              <a:t>Zhou et al. </a:t>
            </a:r>
            <a:r>
              <a:rPr lang="en-US" sz="2800" dirty="0">
                <a:solidFill>
                  <a:srgbClr val="009900"/>
                </a:solidFill>
              </a:rPr>
              <a:t>2012][</a:t>
            </a:r>
            <a:r>
              <a:rPr lang="en-US" sz="2800" dirty="0" err="1" smtClean="0">
                <a:solidFill>
                  <a:srgbClr val="009900"/>
                </a:solidFill>
              </a:rPr>
              <a:t>Oztireli</a:t>
            </a:r>
            <a:r>
              <a:rPr lang="en-US" sz="2800" dirty="0" smtClean="0">
                <a:solidFill>
                  <a:srgbClr val="009900"/>
                </a:solidFill>
              </a:rPr>
              <a:t> et al. </a:t>
            </a:r>
            <a:r>
              <a:rPr lang="en-US" sz="2800" dirty="0">
                <a:solidFill>
                  <a:srgbClr val="009900"/>
                </a:solidFill>
              </a:rPr>
              <a:t>2012][</a:t>
            </a:r>
            <a:r>
              <a:rPr lang="en-US" sz="2800" dirty="0" smtClean="0">
                <a:solidFill>
                  <a:srgbClr val="009900"/>
                </a:solidFill>
              </a:rPr>
              <a:t>Heck et al. </a:t>
            </a:r>
            <a:r>
              <a:rPr lang="en-US" sz="2800" dirty="0">
                <a:solidFill>
                  <a:srgbClr val="009900"/>
                </a:solidFill>
              </a:rPr>
              <a:t>2013</a:t>
            </a:r>
            <a:r>
              <a:rPr lang="en-US" sz="2800" dirty="0" smtClean="0">
                <a:solidFill>
                  <a:srgbClr val="009900"/>
                </a:solidFill>
              </a:rPr>
              <a:t>]</a:t>
            </a:r>
            <a:endParaRPr lang="en-US" sz="2800" dirty="0">
              <a:solidFill>
                <a:srgbClr val="009900"/>
              </a:solidFill>
            </a:endParaRPr>
          </a:p>
        </p:txBody>
      </p:sp>
      <p:grpSp>
        <p:nvGrpSpPr>
          <p:cNvPr id="5" name="Groupe 4"/>
          <p:cNvGrpSpPr/>
          <p:nvPr/>
        </p:nvGrpSpPr>
        <p:grpSpPr>
          <a:xfrm>
            <a:off x="6450743" y="4425007"/>
            <a:ext cx="5245672" cy="5184576"/>
            <a:chOff x="6491883" y="4713039"/>
            <a:chExt cx="5245672" cy="5184576"/>
          </a:xfrm>
        </p:grpSpPr>
        <p:pic>
          <p:nvPicPr>
            <p:cNvPr id="24" name="Image 2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91883" y="4713039"/>
              <a:ext cx="3600000" cy="3600000"/>
            </a:xfrm>
            <a:prstGeom prst="rect">
              <a:avLst/>
            </a:prstGeom>
            <a:ln w="9525">
              <a:solidFill>
                <a:schemeClr val="tx1"/>
              </a:solidFill>
            </a:ln>
          </p:spPr>
        </p:pic>
        <p:pic>
          <p:nvPicPr>
            <p:cNvPr id="25" name="Image 2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7555" y="6467973"/>
              <a:ext cx="2880000" cy="2880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6" name="ZoneTexte 25"/>
            <p:cNvSpPr txBox="1"/>
            <p:nvPr/>
          </p:nvSpPr>
          <p:spPr>
            <a:xfrm>
              <a:off x="6697315" y="8358710"/>
              <a:ext cx="191026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2800" dirty="0" smtClean="0"/>
                <a:t>Distribution</a:t>
              </a:r>
              <a:endParaRPr lang="en-US" sz="2800" dirty="0"/>
            </a:p>
          </p:txBody>
        </p:sp>
        <p:sp>
          <p:nvSpPr>
            <p:cNvPr id="27" name="ZoneTexte 26"/>
            <p:cNvSpPr txBox="1"/>
            <p:nvPr/>
          </p:nvSpPr>
          <p:spPr>
            <a:xfrm>
              <a:off x="8937311" y="9374395"/>
              <a:ext cx="272048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2800" dirty="0" smtClean="0"/>
                <a:t>Fourier Spectrum</a:t>
              </a:r>
              <a:endParaRPr lang="en-US" sz="2800" dirty="0"/>
            </a:p>
          </p:txBody>
        </p:sp>
      </p:grpSp>
      <p:grpSp>
        <p:nvGrpSpPr>
          <p:cNvPr id="6" name="Groupe 5"/>
          <p:cNvGrpSpPr/>
          <p:nvPr/>
        </p:nvGrpSpPr>
        <p:grpSpPr>
          <a:xfrm>
            <a:off x="12025907" y="4425007"/>
            <a:ext cx="5256264" cy="5184576"/>
            <a:chOff x="12169923" y="4713039"/>
            <a:chExt cx="5256264" cy="5184576"/>
          </a:xfrm>
        </p:grpSpPr>
        <p:pic>
          <p:nvPicPr>
            <p:cNvPr id="28" name="Image 2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169923" y="4713039"/>
              <a:ext cx="3600000" cy="3600000"/>
            </a:xfrm>
            <a:prstGeom prst="rect">
              <a:avLst/>
            </a:prstGeom>
            <a:ln w="9525">
              <a:solidFill>
                <a:schemeClr val="tx1"/>
              </a:solidFill>
            </a:ln>
          </p:spPr>
        </p:pic>
        <p:pic>
          <p:nvPicPr>
            <p:cNvPr id="29" name="Image 28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546187" y="6467973"/>
              <a:ext cx="2880000" cy="2880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30" name="ZoneTexte 29"/>
            <p:cNvSpPr txBox="1"/>
            <p:nvPr/>
          </p:nvSpPr>
          <p:spPr>
            <a:xfrm>
              <a:off x="12375355" y="8358710"/>
              <a:ext cx="191026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2800" dirty="0" smtClean="0"/>
                <a:t>Distribution</a:t>
              </a:r>
              <a:endParaRPr lang="en-US" sz="2800" dirty="0"/>
            </a:p>
          </p:txBody>
        </p:sp>
        <p:sp>
          <p:nvSpPr>
            <p:cNvPr id="31" name="ZoneTexte 30"/>
            <p:cNvSpPr txBox="1"/>
            <p:nvPr/>
          </p:nvSpPr>
          <p:spPr>
            <a:xfrm>
              <a:off x="14625943" y="9374395"/>
              <a:ext cx="272048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2800" dirty="0" smtClean="0"/>
                <a:t>Fourier Spectrum</a:t>
              </a:r>
              <a:endParaRPr lang="en-US" sz="2800" dirty="0"/>
            </a:p>
          </p:txBody>
        </p:sp>
      </p:grpSp>
      <p:sp>
        <p:nvSpPr>
          <p:cNvPr id="7" name="ZoneTexte 6"/>
          <p:cNvSpPr txBox="1"/>
          <p:nvPr/>
        </p:nvSpPr>
        <p:spPr>
          <a:xfrm>
            <a:off x="1719836" y="3778676"/>
            <a:ext cx="19114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3200" dirty="0" err="1" smtClean="0"/>
              <a:t>Step</a:t>
            </a:r>
            <a:r>
              <a:rPr lang="fr-FR" sz="3200" dirty="0" smtClean="0"/>
              <a:t> noise</a:t>
            </a:r>
            <a:endParaRPr lang="en-US" sz="3200" dirty="0"/>
          </a:p>
        </p:txBody>
      </p:sp>
      <p:sp>
        <p:nvSpPr>
          <p:cNvPr id="21" name="ZoneTexte 20"/>
          <p:cNvSpPr txBox="1"/>
          <p:nvPr/>
        </p:nvSpPr>
        <p:spPr>
          <a:xfrm>
            <a:off x="7312024" y="3778674"/>
            <a:ext cx="18774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3200" dirty="0" smtClean="0"/>
              <a:t>Pink noise</a:t>
            </a:r>
            <a:endParaRPr lang="en-US" sz="3200" dirty="0"/>
          </a:p>
        </p:txBody>
      </p:sp>
      <p:sp>
        <p:nvSpPr>
          <p:cNvPr id="22" name="ZoneTexte 21"/>
          <p:cNvSpPr txBox="1"/>
          <p:nvPr/>
        </p:nvSpPr>
        <p:spPr>
          <a:xfrm>
            <a:off x="12882379" y="3760318"/>
            <a:ext cx="18870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3200" dirty="0" smtClean="0"/>
              <a:t>King noise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60356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Previous </a:t>
            </a:r>
            <a:r>
              <a:rPr lang="en-US" dirty="0" smtClean="0"/>
              <a:t>work: Tile-based Methods</a:t>
            </a:r>
            <a:endParaRPr lang="en-US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13734630" y="9565782"/>
            <a:ext cx="4267941" cy="547857"/>
          </a:xfrm>
        </p:spPr>
        <p:txBody>
          <a:bodyPr/>
          <a:lstStyle/>
          <a:p>
            <a:fld id="{C7EF4161-969C-41E1-97B5-F8BAC7FB796F}" type="slidenum">
              <a:rPr lang="en-US" smtClean="0"/>
              <a:t>6</a:t>
            </a:fld>
            <a:endParaRPr lang="en-US" dirty="0"/>
          </a:p>
        </p:txBody>
      </p:sp>
      <p:sp>
        <p:nvSpPr>
          <p:cNvPr id="12" name="ZoneTexte 11"/>
          <p:cNvSpPr txBox="1"/>
          <p:nvPr/>
        </p:nvSpPr>
        <p:spPr>
          <a:xfrm>
            <a:off x="1054785" y="2233785"/>
            <a:ext cx="1615506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Store </a:t>
            </a:r>
            <a:r>
              <a:rPr lang="en-US" b="1" dirty="0" err="1" smtClean="0">
                <a:solidFill>
                  <a:srgbClr val="0070C0"/>
                </a:solidFill>
              </a:rPr>
              <a:t>precomputed</a:t>
            </a:r>
            <a:r>
              <a:rPr lang="en-US" dirty="0" smtClean="0">
                <a:solidFill>
                  <a:srgbClr val="0070C0"/>
                </a:solidFill>
              </a:rPr>
              <a:t> </a:t>
            </a:r>
            <a:r>
              <a:rPr lang="en-US" dirty="0" smtClean="0"/>
              <a:t>samples in a </a:t>
            </a:r>
            <a:r>
              <a:rPr lang="en-US" b="1" dirty="0" smtClean="0">
                <a:solidFill>
                  <a:srgbClr val="0070C0"/>
                </a:solidFill>
              </a:rPr>
              <a:t>hierarchical</a:t>
            </a:r>
            <a:r>
              <a:rPr lang="en-US" dirty="0" smtClean="0">
                <a:solidFill>
                  <a:srgbClr val="0070C0"/>
                </a:solidFill>
              </a:rPr>
              <a:t> </a:t>
            </a:r>
            <a:r>
              <a:rPr lang="en-US" dirty="0" smtClean="0"/>
              <a:t>and </a:t>
            </a:r>
            <a:r>
              <a:rPr lang="en-US" b="1" dirty="0" smtClean="0">
                <a:solidFill>
                  <a:srgbClr val="0070C0"/>
                </a:solidFill>
              </a:rPr>
              <a:t>non-periodic</a:t>
            </a:r>
            <a:r>
              <a:rPr lang="en-US" dirty="0" smtClean="0"/>
              <a:t> tiling system</a:t>
            </a:r>
          </a:p>
          <a:p>
            <a:pPr algn="r"/>
            <a:r>
              <a:rPr lang="en-US" sz="2800" dirty="0" smtClean="0">
                <a:solidFill>
                  <a:srgbClr val="009900"/>
                </a:solidFill>
              </a:rPr>
              <a:t>[</a:t>
            </a:r>
            <a:r>
              <a:rPr lang="en-US" sz="2800" dirty="0" err="1" smtClean="0">
                <a:solidFill>
                  <a:srgbClr val="009900"/>
                </a:solidFill>
              </a:rPr>
              <a:t>Ostromoukhov</a:t>
            </a:r>
            <a:r>
              <a:rPr lang="en-US" sz="2800" dirty="0" smtClean="0">
                <a:solidFill>
                  <a:srgbClr val="009900"/>
                </a:solidFill>
              </a:rPr>
              <a:t> </a:t>
            </a:r>
            <a:r>
              <a:rPr lang="en-US" sz="2800" dirty="0" smtClean="0">
                <a:solidFill>
                  <a:srgbClr val="009900"/>
                </a:solidFill>
              </a:rPr>
              <a:t>et al. 2004, 2007] [Kopf et al. 2006] [</a:t>
            </a:r>
            <a:r>
              <a:rPr lang="en-US" sz="2800" dirty="0" err="1" smtClean="0">
                <a:solidFill>
                  <a:srgbClr val="009900"/>
                </a:solidFill>
              </a:rPr>
              <a:t>Lagae</a:t>
            </a:r>
            <a:r>
              <a:rPr lang="en-US" sz="2800" dirty="0" smtClean="0">
                <a:solidFill>
                  <a:srgbClr val="009900"/>
                </a:solidFill>
              </a:rPr>
              <a:t> et al. 2006]</a:t>
            </a:r>
            <a:endParaRPr lang="en-US" sz="2800" dirty="0">
              <a:solidFill>
                <a:srgbClr val="009900"/>
              </a:solidFill>
            </a:endParaRPr>
          </a:p>
        </p:txBody>
      </p:sp>
      <p:grpSp>
        <p:nvGrpSpPr>
          <p:cNvPr id="19" name="Groupe 18"/>
          <p:cNvGrpSpPr/>
          <p:nvPr/>
        </p:nvGrpSpPr>
        <p:grpSpPr>
          <a:xfrm>
            <a:off x="851025" y="3659872"/>
            <a:ext cx="7790189" cy="6453767"/>
            <a:chOff x="851025" y="3604759"/>
            <a:chExt cx="7790189" cy="6453767"/>
          </a:xfrm>
        </p:grpSpPr>
        <p:pic>
          <p:nvPicPr>
            <p:cNvPr id="8" name="Image 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1025" y="4395106"/>
              <a:ext cx="4311376" cy="4320000"/>
            </a:xfrm>
            <a:prstGeom prst="rect">
              <a:avLst/>
            </a:prstGeom>
            <a:ln w="9525">
              <a:solidFill>
                <a:schemeClr val="tx1"/>
              </a:solidFill>
            </a:ln>
          </p:spPr>
        </p:pic>
        <p:sp>
          <p:nvSpPr>
            <p:cNvPr id="10" name="ZoneTexte 9"/>
            <p:cNvSpPr txBox="1"/>
            <p:nvPr/>
          </p:nvSpPr>
          <p:spPr>
            <a:xfrm>
              <a:off x="2051579" y="8715586"/>
              <a:ext cx="191026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dirty="0" smtClean="0"/>
                <a:t>Distribution</a:t>
              </a:r>
              <a:endParaRPr lang="en-US" sz="2800" dirty="0"/>
            </a:p>
          </p:txBody>
        </p:sp>
        <p:pic>
          <p:nvPicPr>
            <p:cNvPr id="20" name="Image 1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61214" y="6655306"/>
              <a:ext cx="2880000" cy="2880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1" name="ZoneTexte 20"/>
            <p:cNvSpPr txBox="1"/>
            <p:nvPr/>
          </p:nvSpPr>
          <p:spPr>
            <a:xfrm rot="16200000">
              <a:off x="3884494" y="7658585"/>
              <a:ext cx="3168666" cy="584775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r>
                <a:rPr lang="en-US" sz="3200" b="1" dirty="0">
                  <a:solidFill>
                    <a:srgbClr val="0070C0"/>
                  </a:solidFill>
                </a:rPr>
                <a:t>b</a:t>
              </a:r>
              <a:r>
                <a:rPr lang="en-US" sz="3200" b="1" dirty="0" smtClean="0">
                  <a:solidFill>
                    <a:srgbClr val="0070C0"/>
                  </a:solidFill>
                </a:rPr>
                <a:t>efore </a:t>
              </a:r>
              <a:r>
                <a:rPr lang="en-US" sz="2800" dirty="0" smtClean="0"/>
                <a:t>optimization</a:t>
              </a:r>
              <a:endParaRPr lang="en-US" sz="2800" dirty="0"/>
            </a:p>
          </p:txBody>
        </p:sp>
        <p:sp>
          <p:nvSpPr>
            <p:cNvPr id="14" name="ZoneTexte 13"/>
            <p:cNvSpPr txBox="1"/>
            <p:nvPr/>
          </p:nvSpPr>
          <p:spPr>
            <a:xfrm>
              <a:off x="1597093" y="3604759"/>
              <a:ext cx="279852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Penrose Tiling</a:t>
              </a:r>
              <a:endParaRPr lang="en-US" dirty="0"/>
            </a:p>
          </p:txBody>
        </p:sp>
        <p:sp>
          <p:nvSpPr>
            <p:cNvPr id="17" name="ZoneTexte 16"/>
            <p:cNvSpPr txBox="1"/>
            <p:nvPr/>
          </p:nvSpPr>
          <p:spPr>
            <a:xfrm>
              <a:off x="5761214" y="9535306"/>
              <a:ext cx="287968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/>
                <a:t>Fourier Spectrum</a:t>
              </a:r>
              <a:endParaRPr lang="en-US" sz="2800" dirty="0"/>
            </a:p>
          </p:txBody>
        </p:sp>
      </p:grpSp>
      <p:grpSp>
        <p:nvGrpSpPr>
          <p:cNvPr id="51" name="Groupe 50"/>
          <p:cNvGrpSpPr/>
          <p:nvPr/>
        </p:nvGrpSpPr>
        <p:grpSpPr>
          <a:xfrm>
            <a:off x="5162403" y="3514435"/>
            <a:ext cx="12048080" cy="2880000"/>
            <a:chOff x="5162403" y="3459322"/>
            <a:chExt cx="12048080" cy="2880000"/>
          </a:xfrm>
        </p:grpSpPr>
        <p:grpSp>
          <p:nvGrpSpPr>
            <p:cNvPr id="50" name="Groupe 49"/>
            <p:cNvGrpSpPr/>
            <p:nvPr/>
          </p:nvGrpSpPr>
          <p:grpSpPr>
            <a:xfrm>
              <a:off x="5162403" y="3459322"/>
              <a:ext cx="3479128" cy="2880000"/>
              <a:chOff x="5162403" y="3459322"/>
              <a:chExt cx="3479128" cy="2880000"/>
            </a:xfrm>
          </p:grpSpPr>
          <p:pic>
            <p:nvPicPr>
              <p:cNvPr id="9" name="Image 8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61531" y="3459322"/>
                <a:ext cx="2880000" cy="288000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11" name="ZoneTexte 10"/>
              <p:cNvSpPr txBox="1"/>
              <p:nvPr/>
            </p:nvSpPr>
            <p:spPr>
              <a:xfrm rot="16200000">
                <a:off x="4014791" y="4606934"/>
                <a:ext cx="2880000" cy="584775"/>
              </a:xfrm>
              <a:prstGeom prst="rect">
                <a:avLst/>
              </a:prstGeom>
              <a:noFill/>
            </p:spPr>
            <p:txBody>
              <a:bodyPr wrap="square" lIns="0" rtlCol="0">
                <a:spAutoFit/>
              </a:bodyPr>
              <a:lstStyle/>
              <a:p>
                <a:r>
                  <a:rPr lang="en-US" sz="3200" b="1" dirty="0">
                    <a:solidFill>
                      <a:srgbClr val="0070C0"/>
                    </a:solidFill>
                  </a:rPr>
                  <a:t>a</a:t>
                </a:r>
                <a:r>
                  <a:rPr lang="en-US" sz="3200" b="1" dirty="0" smtClean="0">
                    <a:solidFill>
                      <a:srgbClr val="0070C0"/>
                    </a:solidFill>
                  </a:rPr>
                  <a:t>fter </a:t>
                </a:r>
                <a:r>
                  <a:rPr lang="en-US" sz="2800" dirty="0" smtClean="0"/>
                  <a:t>optimization</a:t>
                </a:r>
                <a:endParaRPr lang="en-US" sz="2800" dirty="0"/>
              </a:p>
            </p:txBody>
          </p:sp>
        </p:grpSp>
        <p:grpSp>
          <p:nvGrpSpPr>
            <p:cNvPr id="49" name="Groupe 48"/>
            <p:cNvGrpSpPr/>
            <p:nvPr/>
          </p:nvGrpSpPr>
          <p:grpSpPr>
            <a:xfrm>
              <a:off x="13731355" y="3459322"/>
              <a:ext cx="3479128" cy="2880000"/>
              <a:chOff x="13731355" y="3459322"/>
              <a:chExt cx="3479128" cy="2880000"/>
            </a:xfrm>
          </p:grpSpPr>
          <p:pic>
            <p:nvPicPr>
              <p:cNvPr id="43" name="Image 42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330483" y="3459322"/>
                <a:ext cx="2880000" cy="288000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45" name="ZoneTexte 44"/>
              <p:cNvSpPr txBox="1"/>
              <p:nvPr/>
            </p:nvSpPr>
            <p:spPr>
              <a:xfrm rot="16200000">
                <a:off x="12583743" y="4606934"/>
                <a:ext cx="2880000" cy="584775"/>
              </a:xfrm>
              <a:prstGeom prst="rect">
                <a:avLst/>
              </a:prstGeom>
              <a:noFill/>
            </p:spPr>
            <p:txBody>
              <a:bodyPr wrap="square" lIns="0" rtlCol="0">
                <a:spAutoFit/>
              </a:bodyPr>
              <a:lstStyle/>
              <a:p>
                <a:r>
                  <a:rPr lang="en-US" sz="3200" b="1" dirty="0">
                    <a:solidFill>
                      <a:srgbClr val="0070C0"/>
                    </a:solidFill>
                  </a:rPr>
                  <a:t>a</a:t>
                </a:r>
                <a:r>
                  <a:rPr lang="en-US" sz="3200" b="1" dirty="0" smtClean="0">
                    <a:solidFill>
                      <a:srgbClr val="0070C0"/>
                    </a:solidFill>
                  </a:rPr>
                  <a:t>fter </a:t>
                </a:r>
                <a:r>
                  <a:rPr lang="en-US" sz="2800" dirty="0" smtClean="0"/>
                  <a:t>optimization</a:t>
                </a:r>
                <a:endParaRPr lang="en-US" sz="2800" dirty="0"/>
              </a:p>
            </p:txBody>
          </p:sp>
        </p:grpSp>
      </p:grpSp>
      <p:grpSp>
        <p:nvGrpSpPr>
          <p:cNvPr id="48" name="Groupe 47"/>
          <p:cNvGrpSpPr/>
          <p:nvPr/>
        </p:nvGrpSpPr>
        <p:grpSpPr>
          <a:xfrm>
            <a:off x="9419977" y="3645942"/>
            <a:ext cx="7790189" cy="6467697"/>
            <a:chOff x="9419977" y="3590829"/>
            <a:chExt cx="7790189" cy="6467697"/>
          </a:xfrm>
        </p:grpSpPr>
        <p:pic>
          <p:nvPicPr>
            <p:cNvPr id="42" name="Image 41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19977" y="4399418"/>
              <a:ext cx="4311376" cy="4311376"/>
            </a:xfrm>
            <a:prstGeom prst="rect">
              <a:avLst/>
            </a:prstGeom>
            <a:ln w="9525">
              <a:solidFill>
                <a:schemeClr val="tx1"/>
              </a:solidFill>
            </a:ln>
          </p:spPr>
        </p:pic>
        <p:sp>
          <p:nvSpPr>
            <p:cNvPr id="44" name="ZoneTexte 43"/>
            <p:cNvSpPr txBox="1"/>
            <p:nvPr/>
          </p:nvSpPr>
          <p:spPr>
            <a:xfrm>
              <a:off x="10620531" y="8715586"/>
              <a:ext cx="191026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dirty="0" smtClean="0"/>
                <a:t>Distribution</a:t>
              </a:r>
              <a:endParaRPr lang="en-US" sz="2800" dirty="0"/>
            </a:p>
          </p:txBody>
        </p:sp>
        <p:pic>
          <p:nvPicPr>
            <p:cNvPr id="46" name="Image 4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330166" y="6655306"/>
              <a:ext cx="2880000" cy="2880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47" name="ZoneTexte 46"/>
            <p:cNvSpPr txBox="1"/>
            <p:nvPr/>
          </p:nvSpPr>
          <p:spPr>
            <a:xfrm rot="16200000">
              <a:off x="12453446" y="7658585"/>
              <a:ext cx="3168666" cy="584775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r>
                <a:rPr lang="en-US" sz="3200" b="1" dirty="0">
                  <a:solidFill>
                    <a:srgbClr val="0070C0"/>
                  </a:solidFill>
                </a:rPr>
                <a:t>b</a:t>
              </a:r>
              <a:r>
                <a:rPr lang="en-US" sz="3200" b="1" dirty="0" smtClean="0">
                  <a:solidFill>
                    <a:srgbClr val="0070C0"/>
                  </a:solidFill>
                </a:rPr>
                <a:t>efore </a:t>
              </a:r>
              <a:r>
                <a:rPr lang="en-US" sz="2800" dirty="0" smtClean="0"/>
                <a:t>optimization</a:t>
              </a:r>
              <a:endParaRPr lang="en-US" sz="2800" dirty="0"/>
            </a:p>
          </p:txBody>
        </p:sp>
        <p:sp>
          <p:nvSpPr>
            <p:cNvPr id="41" name="ZoneTexte 40"/>
            <p:cNvSpPr txBox="1"/>
            <p:nvPr/>
          </p:nvSpPr>
          <p:spPr>
            <a:xfrm>
              <a:off x="9732147" y="3590829"/>
              <a:ext cx="368703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Polyominoes</a:t>
              </a:r>
              <a:r>
                <a:rPr lang="en-US" dirty="0" smtClean="0"/>
                <a:t> Tiling</a:t>
              </a:r>
              <a:endParaRPr lang="en-US" dirty="0"/>
            </a:p>
          </p:txBody>
        </p:sp>
        <p:sp>
          <p:nvSpPr>
            <p:cNvPr id="39" name="ZoneTexte 38"/>
            <p:cNvSpPr txBox="1"/>
            <p:nvPr/>
          </p:nvSpPr>
          <p:spPr>
            <a:xfrm>
              <a:off x="14330166" y="9535306"/>
              <a:ext cx="287968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/>
                <a:t>Fourier Spectrum</a:t>
              </a:r>
              <a:endParaRPr lang="en-US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1215191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Previous work: Positioning</a:t>
            </a:r>
            <a:endParaRPr lang="en-US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F4161-969C-41E1-97B5-F8BAC7FB796F}" type="slidenum">
              <a:rPr lang="en-US" smtClean="0"/>
              <a:t>7</a:t>
            </a:fld>
            <a:endParaRPr lang="en-US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980" y="2339189"/>
            <a:ext cx="16295215" cy="7331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9995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Previous work: Positioning</a:t>
            </a:r>
            <a:endParaRPr lang="en-US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F4161-969C-41E1-97B5-F8BAC7FB796F}" type="slidenum">
              <a:rPr lang="en-US" smtClean="0"/>
              <a:t>8</a:t>
            </a:fld>
            <a:endParaRPr lang="en-US"/>
          </a:p>
        </p:txBody>
      </p:sp>
      <p:graphicFrame>
        <p:nvGraphicFramePr>
          <p:cNvPr id="4" name="Tableau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294874"/>
              </p:ext>
            </p:extLst>
          </p:nvPr>
        </p:nvGraphicFramePr>
        <p:xfrm>
          <a:off x="938475" y="3272879"/>
          <a:ext cx="16200000" cy="4968720"/>
        </p:xfrm>
        <a:graphic>
          <a:graphicData uri="http://schemas.openxmlformats.org/drawingml/2006/table">
            <a:tbl>
              <a:tblPr firstRow="1" firstCol="1">
                <a:tableStyleId>{69012ECD-51FC-41F1-AA8D-1B2483CD663E}</a:tableStyleId>
              </a:tblPr>
              <a:tblGrid>
                <a:gridCol w="3240000"/>
                <a:gridCol w="2592000"/>
                <a:gridCol w="2592000"/>
                <a:gridCol w="2592000"/>
                <a:gridCol w="2592000"/>
                <a:gridCol w="2592000"/>
              </a:tblGrid>
              <a:tr h="961593">
                <a:tc>
                  <a:txBody>
                    <a:bodyPr/>
                    <a:lstStyle/>
                    <a:p>
                      <a:pPr algn="ctr"/>
                      <a:endParaRPr lang="en-US" b="1" noProof="0" dirty="0">
                        <a:solidFill>
                          <a:srgbClr val="0070C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noProof="0" dirty="0" smtClean="0">
                          <a:solidFill>
                            <a:schemeClr val="tx1"/>
                          </a:solidFill>
                        </a:rPr>
                        <a:t>Poisson Disk</a:t>
                      </a:r>
                      <a:endParaRPr lang="en-US" b="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noProof="0" dirty="0" smtClean="0">
                          <a:solidFill>
                            <a:schemeClr val="tx1"/>
                          </a:solidFill>
                        </a:rPr>
                        <a:t>Optimiza</a:t>
                      </a:r>
                      <a:r>
                        <a:rPr lang="en-US" b="0" baseline="0" noProof="0" dirty="0" smtClean="0">
                          <a:solidFill>
                            <a:schemeClr val="tx1"/>
                          </a:solidFill>
                        </a:rPr>
                        <a:t>tion-based</a:t>
                      </a:r>
                      <a:endParaRPr lang="en-US" b="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noProof="0" dirty="0" smtClean="0">
                          <a:solidFill>
                            <a:schemeClr val="tx1"/>
                          </a:solidFill>
                        </a:rPr>
                        <a:t>General Noise</a:t>
                      </a:r>
                      <a:endParaRPr lang="en-US" b="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noProof="0" dirty="0" smtClean="0">
                          <a:solidFill>
                            <a:schemeClr val="tx1"/>
                          </a:solidFill>
                        </a:rPr>
                        <a:t>Tile</a:t>
                      </a:r>
                      <a:r>
                        <a:rPr lang="en-US" b="0" baseline="0" noProof="0" dirty="0" smtClean="0">
                          <a:solidFill>
                            <a:schemeClr val="tx1"/>
                          </a:solidFill>
                        </a:rPr>
                        <a:t>-based</a:t>
                      </a:r>
                      <a:endParaRPr lang="en-US" b="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noProof="0" dirty="0" smtClean="0">
                          <a:solidFill>
                            <a:schemeClr val="tx1"/>
                          </a:solidFill>
                        </a:rPr>
                        <a:t>Our System</a:t>
                      </a:r>
                      <a:endParaRPr lang="en-US" b="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260000">
                <a:tc>
                  <a:txBody>
                    <a:bodyPr/>
                    <a:lstStyle/>
                    <a:p>
                      <a:r>
                        <a:rPr lang="en-US" b="1" noProof="0" dirty="0" smtClean="0">
                          <a:solidFill>
                            <a:srgbClr val="0070C0"/>
                          </a:solidFill>
                        </a:rPr>
                        <a:t>Quality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7200" b="1" noProof="0" dirty="0" smtClean="0">
                          <a:solidFill>
                            <a:srgbClr val="00B050"/>
                          </a:solidFill>
                        </a:rPr>
                        <a:t>+</a:t>
                      </a:r>
                      <a:endParaRPr lang="en-US" sz="7200" b="1" noProof="0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7200" b="1" noProof="0" dirty="0" smtClean="0">
                          <a:solidFill>
                            <a:srgbClr val="00B050"/>
                          </a:solidFill>
                        </a:rPr>
                        <a:t>+ +</a:t>
                      </a:r>
                      <a:endParaRPr lang="en-US" sz="7200" b="1" noProof="0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7200" b="1" noProof="0" dirty="0" smtClean="0">
                          <a:solidFill>
                            <a:srgbClr val="00B050"/>
                          </a:solidFill>
                        </a:rPr>
                        <a:t>+</a:t>
                      </a:r>
                      <a:endParaRPr lang="en-US" sz="7200" b="1" noProof="0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7200" b="1" noProof="0" dirty="0" smtClean="0">
                          <a:solidFill>
                            <a:srgbClr val="FF0000"/>
                          </a:solidFill>
                        </a:rPr>
                        <a:t>‒</a:t>
                      </a:r>
                      <a:endParaRPr lang="en-US" sz="7200" b="1" noProof="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7200" b="1" noProof="0" dirty="0" smtClean="0">
                          <a:solidFill>
                            <a:srgbClr val="00B050"/>
                          </a:solidFill>
                        </a:rPr>
                        <a:t>+</a:t>
                      </a:r>
                      <a:endParaRPr lang="en-US" sz="7200" b="1" noProof="0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260000">
                <a:tc>
                  <a:txBody>
                    <a:bodyPr/>
                    <a:lstStyle/>
                    <a:p>
                      <a:r>
                        <a:rPr lang="en-US" b="1" noProof="0" dirty="0" smtClean="0">
                          <a:solidFill>
                            <a:srgbClr val="0070C0"/>
                          </a:solidFill>
                        </a:rPr>
                        <a:t>Efficiency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182916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7200" b="1" noProof="0" dirty="0" smtClean="0">
                          <a:solidFill>
                            <a:srgbClr val="FF0000"/>
                          </a:solidFill>
                        </a:rPr>
                        <a:t>‒ </a:t>
                      </a:r>
                      <a:r>
                        <a:rPr lang="fr-FR" sz="7200" b="1" noProof="0" dirty="0" smtClean="0">
                          <a:solidFill>
                            <a:srgbClr val="FF0000"/>
                          </a:solidFill>
                        </a:rPr>
                        <a:t>‒</a:t>
                      </a:r>
                      <a:endParaRPr lang="en-US" sz="7200" b="1" noProof="0" dirty="0" smtClean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7200" b="1" noProof="0" dirty="0" smtClean="0">
                          <a:solidFill>
                            <a:srgbClr val="FF0000"/>
                          </a:solidFill>
                        </a:rPr>
                        <a:t>‒</a:t>
                      </a:r>
                      <a:endParaRPr lang="en-US" sz="7200" b="1" noProof="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7200" b="1" noProof="0" dirty="0" smtClean="0">
                          <a:solidFill>
                            <a:srgbClr val="FF0000"/>
                          </a:solidFill>
                        </a:rPr>
                        <a:t>‒ ‒</a:t>
                      </a:r>
                      <a:endParaRPr lang="en-US" sz="7200" b="1" noProof="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7200" b="1" noProof="0" dirty="0" smtClean="0">
                          <a:solidFill>
                            <a:srgbClr val="00B050"/>
                          </a:solidFill>
                        </a:rPr>
                        <a:t>+ +</a:t>
                      </a:r>
                      <a:endParaRPr lang="en-US" sz="7200" b="1" noProof="0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7200" b="1" noProof="0" dirty="0" smtClean="0">
                          <a:solidFill>
                            <a:srgbClr val="00B050"/>
                          </a:solidFill>
                        </a:rPr>
                        <a:t>+ +</a:t>
                      </a:r>
                      <a:endParaRPr lang="en-US" sz="7200" b="1" noProof="0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260000">
                <a:tc>
                  <a:txBody>
                    <a:bodyPr/>
                    <a:lstStyle/>
                    <a:p>
                      <a:r>
                        <a:rPr lang="en-US" b="1" noProof="0" dirty="0" smtClean="0">
                          <a:solidFill>
                            <a:srgbClr val="0070C0"/>
                          </a:solidFill>
                        </a:rPr>
                        <a:t>Spectral</a:t>
                      </a:r>
                      <a:r>
                        <a:rPr lang="en-US" b="1" baseline="0" noProof="0" dirty="0" smtClean="0">
                          <a:solidFill>
                            <a:srgbClr val="0070C0"/>
                          </a:solidFill>
                        </a:rPr>
                        <a:t> Control</a:t>
                      </a:r>
                      <a:endParaRPr lang="en-US" b="1" noProof="0" dirty="0">
                        <a:solidFill>
                          <a:srgbClr val="0070C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7200" b="1" noProof="0" dirty="0" smtClean="0">
                          <a:solidFill>
                            <a:srgbClr val="FF0000"/>
                          </a:solidFill>
                        </a:rPr>
                        <a:t>‒</a:t>
                      </a:r>
                      <a:endParaRPr lang="en-US" sz="7200" b="1" noProof="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7200" b="1" noProof="0" dirty="0" smtClean="0">
                          <a:solidFill>
                            <a:srgbClr val="FF0000"/>
                          </a:solidFill>
                        </a:rPr>
                        <a:t>‒</a:t>
                      </a:r>
                      <a:endParaRPr lang="en-US" sz="7200" b="1" noProof="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7200" b="1" noProof="0" dirty="0" smtClean="0">
                          <a:solidFill>
                            <a:srgbClr val="00B050"/>
                          </a:solidFill>
                        </a:rPr>
                        <a:t>+</a:t>
                      </a:r>
                      <a:endParaRPr lang="en-US" sz="7200" b="1" noProof="0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7200" b="1" noProof="0" dirty="0" smtClean="0">
                          <a:solidFill>
                            <a:srgbClr val="FF0000"/>
                          </a:solidFill>
                        </a:rPr>
                        <a:t>‒</a:t>
                      </a:r>
                      <a:endParaRPr lang="en-US" sz="7200" b="1" noProof="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7200" b="1" noProof="0" dirty="0" smtClean="0">
                          <a:solidFill>
                            <a:srgbClr val="00B050"/>
                          </a:solidFill>
                        </a:rPr>
                        <a:t>+</a:t>
                      </a:r>
                      <a:endParaRPr lang="en-US" sz="7200" b="1" noProof="0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83110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ggraph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siggraph</Template>
  <TotalTime>2044</TotalTime>
  <Words>650</Words>
  <Application>Microsoft Office PowerPoint</Application>
  <PresentationFormat>Personnalisé</PresentationFormat>
  <Paragraphs>246</Paragraphs>
  <Slides>35</Slides>
  <Notes>0</Notes>
  <HiddenSlides>1</HiddenSlides>
  <MMClips>2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35</vt:i4>
      </vt:variant>
    </vt:vector>
  </HeadingPairs>
  <TitlesOfParts>
    <vt:vector size="36" baseType="lpstr">
      <vt:lpstr>siggraph</vt:lpstr>
      <vt:lpstr>Présentation PowerPoint</vt:lpstr>
      <vt:lpstr>Problem Statement</vt:lpstr>
      <vt:lpstr>Why it is essential?</vt:lpstr>
      <vt:lpstr>Context</vt:lpstr>
      <vt:lpstr>Previous work: Advanced Methods</vt:lpstr>
      <vt:lpstr>Previous work: General Noise Methods</vt:lpstr>
      <vt:lpstr>Previous work: Tile-based Methods</vt:lpstr>
      <vt:lpstr>Previous work: Positioning</vt:lpstr>
      <vt:lpstr>Previous work: Positioning</vt:lpstr>
      <vt:lpstr>Outline</vt:lpstr>
      <vt:lpstr>Base lattice</vt:lpstr>
      <vt:lpstr>Polyhexes &amp; Subdivision</vt:lpstr>
      <vt:lpstr>Comparison with previous systems</vt:lpstr>
      <vt:lpstr>Irregular quasi-hexagonal lattice</vt:lpstr>
      <vt:lpstr>Irregular quasi-hexagonal lattice</vt:lpstr>
      <vt:lpstr>Irregular quasi-hexagonal lattice</vt:lpstr>
      <vt:lpstr>Irregular quasi-hexagonal lattice</vt:lpstr>
      <vt:lpstr>Irregular quasi-hexagonal lattice</vt:lpstr>
      <vt:lpstr>Irregular quasi-hexagonal lattice</vt:lpstr>
      <vt:lpstr>Irregular quasi-hexagonal lattice</vt:lpstr>
      <vt:lpstr>Irregular quasi-hexagonal lattice</vt:lpstr>
      <vt:lpstr>Irregular Polyhexes</vt:lpstr>
      <vt:lpstr>Comparison with previous systems</vt:lpstr>
      <vt:lpstr>Sampling generation</vt:lpstr>
      <vt:lpstr>Sampling optimization</vt:lpstr>
      <vt:lpstr>Sampling optimization</vt:lpstr>
      <vt:lpstr>Sampling optimization</vt:lpstr>
      <vt:lpstr>Overall pipeline</vt:lpstr>
      <vt:lpstr>Results</vt:lpstr>
      <vt:lpstr>Results</vt:lpstr>
      <vt:lpstr>Results</vt:lpstr>
      <vt:lpstr>Results</vt:lpstr>
      <vt:lpstr>Results</vt:lpstr>
      <vt:lpstr>Results</vt:lpstr>
      <vt:lpstr>Contributions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Florent</dc:creator>
  <cp:lastModifiedBy>Florent</cp:lastModifiedBy>
  <cp:revision>69</cp:revision>
  <dcterms:created xsi:type="dcterms:W3CDTF">2014-07-16T15:50:37Z</dcterms:created>
  <dcterms:modified xsi:type="dcterms:W3CDTF">2014-07-20T17:43:17Z</dcterms:modified>
</cp:coreProperties>
</file>